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78" r:id="rId5"/>
    <p:sldId id="283" r:id="rId6"/>
    <p:sldId id="257" r:id="rId7"/>
    <p:sldId id="285" r:id="rId8"/>
    <p:sldId id="258" r:id="rId9"/>
    <p:sldId id="261" r:id="rId10"/>
    <p:sldId id="294" r:id="rId11"/>
    <p:sldId id="262" r:id="rId12"/>
    <p:sldId id="265" r:id="rId13"/>
    <p:sldId id="268" r:id="rId14"/>
    <p:sldId id="269" r:id="rId15"/>
    <p:sldId id="272" r:id="rId16"/>
    <p:sldId id="273" r:id="rId17"/>
    <p:sldId id="263" r:id="rId18"/>
    <p:sldId id="299" r:id="rId19"/>
    <p:sldId id="291" r:id="rId20"/>
    <p:sldId id="292" r:id="rId21"/>
    <p:sldId id="275" r:id="rId22"/>
    <p:sldId id="298" r:id="rId23"/>
    <p:sldId id="282" r:id="rId24"/>
    <p:sldId id="264" r:id="rId25"/>
    <p:sldId id="270" r:id="rId26"/>
    <p:sldId id="274" r:id="rId27"/>
    <p:sldId id="276" r:id="rId28"/>
    <p:sldId id="271" r:id="rId29"/>
    <p:sldId id="281" r:id="rId30"/>
    <p:sldId id="295" r:id="rId31"/>
    <p:sldId id="289" r:id="rId32"/>
    <p:sldId id="293" r:id="rId33"/>
    <p:sldId id="266" r:id="rId34"/>
    <p:sldId id="296" r:id="rId35"/>
    <p:sldId id="29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FF9933"/>
    <a:srgbClr val="CCCC00"/>
    <a:srgbClr val="BB75E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9DBA56-8810-4965-9655-2DAD4F0529E6}" v="115" dt="2026-07-30T12:09:41.730"/>
    <p1510:client id="{3836059D-2116-4D7A-BD2D-C06060CAA86E}" v="2" dt="2026-07-30T14:11:50.1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60" autoAdjust="0"/>
  </p:normalViewPr>
  <p:slideViewPr>
    <p:cSldViewPr snapToGrid="0">
      <p:cViewPr varScale="1">
        <p:scale>
          <a:sx n="75" d="100"/>
          <a:sy n="75" d="100"/>
        </p:scale>
        <p:origin x="72" y="38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E65CD1-75D9-4538-B6FA-90607E5ABCCE}" type="datetimeFigureOut">
              <a:rPr lang="en-GB" smtClean="0"/>
              <a:t>30/07/2026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3A1C74-E18C-42DF-99A8-7078BFF5856B}" type="slidenum">
              <a:rPr lang="en-GB" smtClean="0"/>
              <a:t>‹#›</a:t>
            </a:fld>
            <a:endParaRPr lang="en-GB"/>
          </a:p>
        </p:txBody>
      </p:sp>
    </p:spTree>
    <p:extLst>
      <p:ext uri="{BB962C8B-B14F-4D97-AF65-F5344CB8AC3E}">
        <p14:creationId xmlns:p14="http://schemas.microsoft.com/office/powerpoint/2010/main" val="190988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C1466-2F29-44AB-93DA-E67E7C91E4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A892B35-02F0-4953-BF1A-2C9066ECC4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144FC97-0647-4F81-AF79-9E9F69023122}"/>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5" name="Footer Placeholder 4">
            <a:extLst>
              <a:ext uri="{FF2B5EF4-FFF2-40B4-BE49-F238E27FC236}">
                <a16:creationId xmlns:a16="http://schemas.microsoft.com/office/drawing/2014/main" id="{12563514-441E-4F37-8FAB-72E57FC42D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109D26-E034-40CA-9A73-BAABB0C5167E}"/>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2417613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A3DBB-1C0B-4929-A204-791E42E5EEE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B71643-F804-406A-8399-B1672E4214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2C62B5-BFDF-4A46-A013-B1B3F071ECDC}"/>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5" name="Footer Placeholder 4">
            <a:extLst>
              <a:ext uri="{FF2B5EF4-FFF2-40B4-BE49-F238E27FC236}">
                <a16:creationId xmlns:a16="http://schemas.microsoft.com/office/drawing/2014/main" id="{92DEEC69-6B17-4A4B-BEAA-A6D2351CF7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C74413-9E18-4F25-A467-F0079248DBE2}"/>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1325848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881581-8003-4130-B9F1-4FB73077F1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B16BB2-03CC-409A-A03F-E5521DFCF7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C6201C-0935-432D-95F8-DF16C58D4FD9}"/>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5" name="Footer Placeholder 4">
            <a:extLst>
              <a:ext uri="{FF2B5EF4-FFF2-40B4-BE49-F238E27FC236}">
                <a16:creationId xmlns:a16="http://schemas.microsoft.com/office/drawing/2014/main" id="{ECB8884A-84D8-448B-ACF7-F72C5A87A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F10731-43AD-41B8-918D-BECCF7E03691}"/>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1614276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0D6AC-2398-418A-8FC7-1ED10CDE2D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AEA803-7B63-47EC-9FA2-CF08CE8EBA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9D0E53-F56B-454C-AFBF-9BC26C24DE54}"/>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5" name="Footer Placeholder 4">
            <a:extLst>
              <a:ext uri="{FF2B5EF4-FFF2-40B4-BE49-F238E27FC236}">
                <a16:creationId xmlns:a16="http://schemas.microsoft.com/office/drawing/2014/main" id="{9688B1EB-B24B-47C7-81F4-4EADE4E1AB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3833CC-2C93-4091-B93B-6824C83EE58D}"/>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371363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DAD7-5F00-4C76-92F0-A84D77A161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145F892-53C3-444A-857D-8A987274F2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E2A9A8-203D-4E99-A32A-E345F77E2CD9}"/>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5" name="Footer Placeholder 4">
            <a:extLst>
              <a:ext uri="{FF2B5EF4-FFF2-40B4-BE49-F238E27FC236}">
                <a16:creationId xmlns:a16="http://schemas.microsoft.com/office/drawing/2014/main" id="{AF0E8E66-703E-4DC6-BE49-6C77CE965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CF9638-5064-4D37-A5A8-E94A5C9A98CE}"/>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4129189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E85C-18CB-4BFB-AC00-684F1A2B3A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CB1E08-AA21-4966-8026-226F5A05BE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8265C75-A8DA-49CB-AD37-187685B5BA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1E44CD-21A0-47CE-9B10-374908726F77}"/>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6" name="Footer Placeholder 5">
            <a:extLst>
              <a:ext uri="{FF2B5EF4-FFF2-40B4-BE49-F238E27FC236}">
                <a16:creationId xmlns:a16="http://schemas.microsoft.com/office/drawing/2014/main" id="{E8FF62CC-3AFC-40EE-A8BE-4296FE27E3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05D335-16AA-4515-9BBD-284ACF67F61D}"/>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1716841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A9619-5620-495C-9B92-A6C749951CC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F0305F-1CFB-4144-B98A-7E2FD031EB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47AEFC-3FCD-4DA9-9349-B91EDFEA8E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8C3A79E-5F63-4F6F-8DC5-69CBDD2C02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0119ED-11CB-4F80-91CC-06A8F018BA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58549ED-6082-4B1E-B19F-E10DEA544C1B}"/>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8" name="Footer Placeholder 7">
            <a:extLst>
              <a:ext uri="{FF2B5EF4-FFF2-40B4-BE49-F238E27FC236}">
                <a16:creationId xmlns:a16="http://schemas.microsoft.com/office/drawing/2014/main" id="{D0157272-3CB2-4917-85E9-27740A5638F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43256C7-0F27-4F58-829E-37C9AEAA6D19}"/>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861207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13E96-4DF0-43CF-9664-748081D1A44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7CD157A-1D00-4E40-941E-73DCF3A496BC}"/>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4" name="Footer Placeholder 3">
            <a:extLst>
              <a:ext uri="{FF2B5EF4-FFF2-40B4-BE49-F238E27FC236}">
                <a16:creationId xmlns:a16="http://schemas.microsoft.com/office/drawing/2014/main" id="{4743E55F-CF47-448D-B505-30FFC4C5328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9B637C0-F6F0-4619-B237-348623D10ECC}"/>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2035687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77D34B-BFC5-4436-9019-94DE21B2951F}"/>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3" name="Footer Placeholder 2">
            <a:extLst>
              <a:ext uri="{FF2B5EF4-FFF2-40B4-BE49-F238E27FC236}">
                <a16:creationId xmlns:a16="http://schemas.microsoft.com/office/drawing/2014/main" id="{6BF4012C-81F2-47FD-8A3D-913CAFFA630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36CB6E7-6049-441B-8151-687E6C7FF6B2}"/>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746276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5B8E4-1C07-46D5-B7EF-D95209754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4C15746-21AA-490A-9440-2A73747603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753729-4F9F-46D3-868D-97416B4007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5D639C-1B2B-45BB-924E-53605EAB295A}"/>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6" name="Footer Placeholder 5">
            <a:extLst>
              <a:ext uri="{FF2B5EF4-FFF2-40B4-BE49-F238E27FC236}">
                <a16:creationId xmlns:a16="http://schemas.microsoft.com/office/drawing/2014/main" id="{16B9204C-F237-4C65-8146-D7C5915773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645B63-4B66-4308-A404-7FDD48104D7A}"/>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136252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17E02-CB23-4D2B-B41C-02102F2B2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A01791A-09A3-4143-A97C-FADD4FA9D2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2B837D8-71A5-43E7-AA9D-ED5D178BC3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BE8CA3-6A81-4A89-94C6-7E3BA80C2D24}"/>
              </a:ext>
            </a:extLst>
          </p:cNvPr>
          <p:cNvSpPr>
            <a:spLocks noGrp="1"/>
          </p:cNvSpPr>
          <p:nvPr>
            <p:ph type="dt" sz="half" idx="10"/>
          </p:nvPr>
        </p:nvSpPr>
        <p:spPr/>
        <p:txBody>
          <a:bodyPr/>
          <a:lstStyle/>
          <a:p>
            <a:fld id="{98CBA14A-3ECA-434A-AF21-D3961AD8950C}" type="datetimeFigureOut">
              <a:rPr lang="en-GB" smtClean="0"/>
              <a:t>30/07/2026</a:t>
            </a:fld>
            <a:endParaRPr lang="en-GB"/>
          </a:p>
        </p:txBody>
      </p:sp>
      <p:sp>
        <p:nvSpPr>
          <p:cNvPr id="6" name="Footer Placeholder 5">
            <a:extLst>
              <a:ext uri="{FF2B5EF4-FFF2-40B4-BE49-F238E27FC236}">
                <a16:creationId xmlns:a16="http://schemas.microsoft.com/office/drawing/2014/main" id="{397A2E73-79C7-45A4-84A7-12170B3239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8317EA-C420-4F7D-A026-3C9D1A66F9E7}"/>
              </a:ext>
            </a:extLst>
          </p:cNvPr>
          <p:cNvSpPr>
            <a:spLocks noGrp="1"/>
          </p:cNvSpPr>
          <p:nvPr>
            <p:ph type="sldNum" sz="quarter" idx="12"/>
          </p:nvPr>
        </p:nvSpPr>
        <p:spPr/>
        <p:txBody>
          <a:bodyPr/>
          <a:lstStyle/>
          <a:p>
            <a:fld id="{3DBF90DC-F8F2-4534-BF93-779ACEA569E7}" type="slidenum">
              <a:rPr lang="en-GB" smtClean="0"/>
              <a:t>‹#›</a:t>
            </a:fld>
            <a:endParaRPr lang="en-GB"/>
          </a:p>
        </p:txBody>
      </p:sp>
    </p:spTree>
    <p:extLst>
      <p:ext uri="{BB962C8B-B14F-4D97-AF65-F5344CB8AC3E}">
        <p14:creationId xmlns:p14="http://schemas.microsoft.com/office/powerpoint/2010/main" val="19403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06E39C-CDF9-4D41-9B98-956D5479D1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D85CB9-36FE-467B-A3B6-DDE21EED7E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F5CA1D-F58B-43AE-894B-02EE525766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CBA14A-3ECA-434A-AF21-D3961AD8950C}" type="datetimeFigureOut">
              <a:rPr lang="en-GB" smtClean="0"/>
              <a:t>30/07/2026</a:t>
            </a:fld>
            <a:endParaRPr lang="en-GB"/>
          </a:p>
        </p:txBody>
      </p:sp>
      <p:sp>
        <p:nvSpPr>
          <p:cNvPr id="5" name="Footer Placeholder 4">
            <a:extLst>
              <a:ext uri="{FF2B5EF4-FFF2-40B4-BE49-F238E27FC236}">
                <a16:creationId xmlns:a16="http://schemas.microsoft.com/office/drawing/2014/main" id="{0B06B7A7-B1EA-46A1-92F8-C1789BB638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A1CBAD3-4EB4-4C41-A080-53A4AF4342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BF90DC-F8F2-4534-BF93-779ACEA569E7}" type="slidenum">
              <a:rPr lang="en-GB" smtClean="0"/>
              <a:t>‹#›</a:t>
            </a:fld>
            <a:endParaRPr lang="en-GB"/>
          </a:p>
        </p:txBody>
      </p:sp>
    </p:spTree>
    <p:extLst>
      <p:ext uri="{BB962C8B-B14F-4D97-AF65-F5344CB8AC3E}">
        <p14:creationId xmlns:p14="http://schemas.microsoft.com/office/powerpoint/2010/main" val="4180509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png"/><Relationship Id="rId4" Type="http://schemas.openxmlformats.org/officeDocument/2006/relationships/hyperlink" Target="https://atriis.zendesk.com/hc/en-us/articles/36001541179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1.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hyperlink" Target="mailto:support@uniglobegemini.co.uk" TargetMode="External"/><Relationship Id="rId2" Type="http://schemas.openxmlformats.org/officeDocument/2006/relationships/hyperlink" Target="https://www.gtp-marketplace.com/" TargetMode="Externa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apps.apple.com/gb/app/atriis-mobile/id1536762647" TargetMode="External"/><Relationship Id="rId2" Type="http://schemas.openxmlformats.org/officeDocument/2006/relationships/hyperlink" Target="https://play.google.com/store/apps/details?id=com.touristmobile.client.atriis&amp;hl=en_GB" TargetMode="Externa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support@uniglobegemini.co.uk"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9" name="Rectangle 38">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8F8366B-DA7A-4AC1-A1A9-A7F4B044DE5A}"/>
              </a:ext>
            </a:extLst>
          </p:cNvPr>
          <p:cNvSpPr txBox="1"/>
          <p:nvPr/>
        </p:nvSpPr>
        <p:spPr>
          <a:xfrm>
            <a:off x="660042" y="2945176"/>
            <a:ext cx="2878688" cy="2757975"/>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2800">
                <a:solidFill>
                  <a:srgbClr val="FFFFFF"/>
                </a:solidFill>
                <a:latin typeface="+mj-lt"/>
                <a:ea typeface="+mj-ea"/>
                <a:cs typeface="+mj-cs"/>
              </a:rPr>
              <a:t>ATRIIS </a:t>
            </a:r>
          </a:p>
          <a:p>
            <a:pPr>
              <a:lnSpc>
                <a:spcPct val="90000"/>
              </a:lnSpc>
              <a:spcBef>
                <a:spcPct val="0"/>
              </a:spcBef>
              <a:spcAft>
                <a:spcPts val="600"/>
              </a:spcAft>
            </a:pPr>
            <a:r>
              <a:rPr lang="en-US" sz="2800">
                <a:solidFill>
                  <a:srgbClr val="FFFFFF"/>
                </a:solidFill>
                <a:latin typeface="+mj-lt"/>
                <a:ea typeface="+mj-ea"/>
                <a:cs typeface="+mj-cs"/>
              </a:rPr>
              <a:t>Online User Guide</a:t>
            </a:r>
          </a:p>
          <a:p>
            <a:pPr>
              <a:lnSpc>
                <a:spcPct val="90000"/>
              </a:lnSpc>
              <a:spcBef>
                <a:spcPct val="0"/>
              </a:spcBef>
              <a:spcAft>
                <a:spcPts val="600"/>
              </a:spcAft>
            </a:pPr>
            <a:endParaRPr lang="en-US" sz="2800">
              <a:solidFill>
                <a:srgbClr val="FFFFFF"/>
              </a:solidFill>
              <a:latin typeface="+mj-lt"/>
              <a:ea typeface="+mj-ea"/>
              <a:cs typeface="+mj-cs"/>
            </a:endParaRPr>
          </a:p>
          <a:p>
            <a:pPr>
              <a:lnSpc>
                <a:spcPct val="90000"/>
              </a:lnSpc>
              <a:spcBef>
                <a:spcPct val="0"/>
              </a:spcBef>
              <a:spcAft>
                <a:spcPts val="600"/>
              </a:spcAft>
            </a:pPr>
            <a:r>
              <a:rPr lang="en-US" sz="2800">
                <a:solidFill>
                  <a:srgbClr val="FFFFFF"/>
                </a:solidFill>
                <a:latin typeface="+mj-lt"/>
                <a:ea typeface="+mj-ea"/>
                <a:cs typeface="+mj-cs"/>
              </a:rPr>
              <a:t>By Shelley Reeves</a:t>
            </a:r>
          </a:p>
          <a:p>
            <a:pPr>
              <a:lnSpc>
                <a:spcPct val="90000"/>
              </a:lnSpc>
              <a:spcBef>
                <a:spcPct val="0"/>
              </a:spcBef>
              <a:spcAft>
                <a:spcPts val="600"/>
              </a:spcAft>
            </a:pPr>
            <a:r>
              <a:rPr lang="en-US" sz="2800">
                <a:solidFill>
                  <a:srgbClr val="FFFFFF"/>
                </a:solidFill>
                <a:latin typeface="+mj-lt"/>
                <a:ea typeface="+mj-ea"/>
                <a:cs typeface="+mj-cs"/>
              </a:rPr>
              <a:t>Version July 2026</a:t>
            </a:r>
          </a:p>
        </p:txBody>
      </p:sp>
      <p:pic>
        <p:nvPicPr>
          <p:cNvPr id="8" name="Picture 7">
            <a:extLst>
              <a:ext uri="{FF2B5EF4-FFF2-40B4-BE49-F238E27FC236}">
                <a16:creationId xmlns:a16="http://schemas.microsoft.com/office/drawing/2014/main" id="{AAB9B842-82EB-682A-A032-D0B2E12B585F}"/>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4775217" y="2351362"/>
            <a:ext cx="3147413" cy="2155017"/>
          </a:xfrm>
          <a:prstGeom prst="rect">
            <a:avLst/>
          </a:prstGeom>
        </p:spPr>
      </p:pic>
      <p:pic>
        <p:nvPicPr>
          <p:cNvPr id="6" name="Picture 5">
            <a:extLst>
              <a:ext uri="{FF2B5EF4-FFF2-40B4-BE49-F238E27FC236}">
                <a16:creationId xmlns:a16="http://schemas.microsoft.com/office/drawing/2014/main" id="{AFEAE97D-0EAF-E9BF-7300-9D1F10CF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91762" y="1858014"/>
            <a:ext cx="3516626" cy="3516626"/>
          </a:xfrm>
          <a:prstGeom prst="rect">
            <a:avLst/>
          </a:prstGeom>
        </p:spPr>
      </p:pic>
      <p:pic>
        <p:nvPicPr>
          <p:cNvPr id="2" name="Picture 1">
            <a:extLst>
              <a:ext uri="{FF2B5EF4-FFF2-40B4-BE49-F238E27FC236}">
                <a16:creationId xmlns:a16="http://schemas.microsoft.com/office/drawing/2014/main" id="{6D43CB87-8A55-44A4-8109-77D7C10A0BFD}"/>
              </a:ext>
            </a:extLst>
          </p:cNvPr>
          <p:cNvPicPr>
            <a:picLocks noChangeAspect="1"/>
          </p:cNvPicPr>
          <p:nvPr/>
        </p:nvPicPr>
        <p:blipFill>
          <a:blip r:embed="rId4"/>
          <a:stretch>
            <a:fillRect/>
          </a:stretch>
        </p:blipFill>
        <p:spPr>
          <a:xfrm>
            <a:off x="11207310" y="5932508"/>
            <a:ext cx="820964" cy="762000"/>
          </a:xfrm>
          <a:prstGeom prst="rect">
            <a:avLst/>
          </a:prstGeom>
        </p:spPr>
      </p:pic>
    </p:spTree>
    <p:extLst>
      <p:ext uri="{BB962C8B-B14F-4D97-AF65-F5344CB8AC3E}">
        <p14:creationId xmlns:p14="http://schemas.microsoft.com/office/powerpoint/2010/main" val="2148937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584775"/>
          </a:xfrm>
          <a:prstGeom prst="rect">
            <a:avLst/>
          </a:prstGeom>
          <a:noFill/>
        </p:spPr>
        <p:txBody>
          <a:bodyPr wrap="square" rtlCol="0">
            <a:spAutoFit/>
          </a:bodyPr>
          <a:lstStyle/>
          <a:p>
            <a:r>
              <a:rPr lang="en-US" sz="3200"/>
              <a:t>Search by Schedule</a:t>
            </a:r>
            <a:endParaRPr lang="en-GB" sz="1200"/>
          </a:p>
        </p:txBody>
      </p:sp>
      <p:sp>
        <p:nvSpPr>
          <p:cNvPr id="2" name="TextBox 1">
            <a:extLst>
              <a:ext uri="{FF2B5EF4-FFF2-40B4-BE49-F238E27FC236}">
                <a16:creationId xmlns:a16="http://schemas.microsoft.com/office/drawing/2014/main" id="{143F1F5F-E312-482B-BEA6-314BAEF42596}"/>
              </a:ext>
            </a:extLst>
          </p:cNvPr>
          <p:cNvSpPr txBox="1"/>
          <p:nvPr/>
        </p:nvSpPr>
        <p:spPr>
          <a:xfrm>
            <a:off x="676034" y="962761"/>
            <a:ext cx="6124074" cy="369332"/>
          </a:xfrm>
          <a:prstGeom prst="rect">
            <a:avLst/>
          </a:prstGeom>
          <a:noFill/>
        </p:spPr>
        <p:txBody>
          <a:bodyPr wrap="square" rtlCol="0">
            <a:spAutoFit/>
          </a:bodyPr>
          <a:lstStyle/>
          <a:p>
            <a:r>
              <a:rPr lang="en-US"/>
              <a:t>This search is timetable view.</a:t>
            </a:r>
            <a:endParaRPr lang="en-GB"/>
          </a:p>
        </p:txBody>
      </p:sp>
      <p:pic>
        <p:nvPicPr>
          <p:cNvPr id="4" name="Picture 3">
            <a:extLst>
              <a:ext uri="{FF2B5EF4-FFF2-40B4-BE49-F238E27FC236}">
                <a16:creationId xmlns:a16="http://schemas.microsoft.com/office/drawing/2014/main" id="{24375589-B1A4-4CA0-A466-465F33CF24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77733" y="1545302"/>
            <a:ext cx="7914421" cy="4680000"/>
          </a:xfrm>
          <a:prstGeom prst="rect">
            <a:avLst/>
          </a:prstGeom>
        </p:spPr>
      </p:pic>
      <p:sp>
        <p:nvSpPr>
          <p:cNvPr id="6" name="TextBox 5">
            <a:extLst>
              <a:ext uri="{FF2B5EF4-FFF2-40B4-BE49-F238E27FC236}">
                <a16:creationId xmlns:a16="http://schemas.microsoft.com/office/drawing/2014/main" id="{3CD071B9-8FAB-4EC3-9869-5EC1138FE0A0}"/>
              </a:ext>
            </a:extLst>
          </p:cNvPr>
          <p:cNvSpPr txBox="1"/>
          <p:nvPr/>
        </p:nvSpPr>
        <p:spPr>
          <a:xfrm>
            <a:off x="9928694" y="1556444"/>
            <a:ext cx="1733906" cy="3416320"/>
          </a:xfrm>
          <a:prstGeom prst="rect">
            <a:avLst/>
          </a:prstGeom>
          <a:noFill/>
        </p:spPr>
        <p:txBody>
          <a:bodyPr wrap="square" rtlCol="0">
            <a:spAutoFit/>
          </a:bodyPr>
          <a:lstStyle/>
          <a:p>
            <a:r>
              <a:rPr lang="en-US" dirty="0"/>
              <a:t>First select your outbound flight then select your inbound flight.</a:t>
            </a:r>
          </a:p>
          <a:p>
            <a:endParaRPr lang="en-US" dirty="0"/>
          </a:p>
          <a:p>
            <a:r>
              <a:rPr lang="en-US" dirty="0"/>
              <a:t>The system will then work out the best prices for your flight combination.</a:t>
            </a:r>
          </a:p>
          <a:p>
            <a:endParaRPr lang="en-US" dirty="0"/>
          </a:p>
          <a:p>
            <a:endParaRPr lang="en-GB" dirty="0"/>
          </a:p>
        </p:txBody>
      </p:sp>
      <p:cxnSp>
        <p:nvCxnSpPr>
          <p:cNvPr id="8" name="Straight Arrow Connector 7">
            <a:extLst>
              <a:ext uri="{FF2B5EF4-FFF2-40B4-BE49-F238E27FC236}">
                <a16:creationId xmlns:a16="http://schemas.microsoft.com/office/drawing/2014/main" id="{8E132415-0137-43EA-A897-C5637303791D}"/>
              </a:ext>
            </a:extLst>
          </p:cNvPr>
          <p:cNvCxnSpPr/>
          <p:nvPr/>
        </p:nvCxnSpPr>
        <p:spPr>
          <a:xfrm>
            <a:off x="1755689" y="2600631"/>
            <a:ext cx="5752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771EAAF-0E75-404A-9EDD-062353F8B37D}"/>
              </a:ext>
            </a:extLst>
          </p:cNvPr>
          <p:cNvSpPr/>
          <p:nvPr/>
        </p:nvSpPr>
        <p:spPr>
          <a:xfrm>
            <a:off x="676034" y="2267038"/>
            <a:ext cx="1079655" cy="646331"/>
          </a:xfrm>
          <a:prstGeom prst="rect">
            <a:avLst/>
          </a:prstGeom>
        </p:spPr>
        <p:txBody>
          <a:bodyPr wrap="none">
            <a:spAutoFit/>
          </a:bodyPr>
          <a:lstStyle/>
          <a:p>
            <a:r>
              <a:rPr lang="en-US" sz="1200" dirty="0"/>
              <a:t>Use filters to </a:t>
            </a:r>
          </a:p>
          <a:p>
            <a:r>
              <a:rPr lang="en-US" sz="1200" dirty="0"/>
              <a:t>narrow your</a:t>
            </a:r>
          </a:p>
          <a:p>
            <a:r>
              <a:rPr lang="en-US" sz="1200" dirty="0"/>
              <a:t>search results</a:t>
            </a:r>
            <a:endParaRPr lang="en-GB" sz="1200" dirty="0"/>
          </a:p>
        </p:txBody>
      </p:sp>
      <p:cxnSp>
        <p:nvCxnSpPr>
          <p:cNvPr id="14" name="Connector: Elbow 13">
            <a:extLst>
              <a:ext uri="{FF2B5EF4-FFF2-40B4-BE49-F238E27FC236}">
                <a16:creationId xmlns:a16="http://schemas.microsoft.com/office/drawing/2014/main" id="{7A5A90BF-DEE4-4283-A7F3-92E5A9C19A83}"/>
              </a:ext>
            </a:extLst>
          </p:cNvPr>
          <p:cNvCxnSpPr>
            <a:cxnSpLocks/>
          </p:cNvCxnSpPr>
          <p:nvPr/>
        </p:nvCxnSpPr>
        <p:spPr>
          <a:xfrm rot="10800000">
            <a:off x="9376948" y="5594484"/>
            <a:ext cx="1165101" cy="3263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3FEC91E-2A5B-461A-86FA-02B52460AA7D}"/>
              </a:ext>
            </a:extLst>
          </p:cNvPr>
          <p:cNvSpPr txBox="1"/>
          <p:nvPr/>
        </p:nvSpPr>
        <p:spPr>
          <a:xfrm>
            <a:off x="10315699" y="5643816"/>
            <a:ext cx="1253958" cy="276999"/>
          </a:xfrm>
          <a:prstGeom prst="rect">
            <a:avLst/>
          </a:prstGeom>
          <a:noFill/>
        </p:spPr>
        <p:txBody>
          <a:bodyPr wrap="square" rtlCol="0">
            <a:spAutoFit/>
          </a:bodyPr>
          <a:lstStyle/>
          <a:p>
            <a:r>
              <a:rPr lang="en-US" sz="1200" dirty="0"/>
              <a:t>Select your flight</a:t>
            </a:r>
            <a:endParaRPr lang="en-GB" sz="1200" dirty="0"/>
          </a:p>
        </p:txBody>
      </p:sp>
      <p:pic>
        <p:nvPicPr>
          <p:cNvPr id="7" name="Picture 6">
            <a:extLst>
              <a:ext uri="{FF2B5EF4-FFF2-40B4-BE49-F238E27FC236}">
                <a16:creationId xmlns:a16="http://schemas.microsoft.com/office/drawing/2014/main" id="{D823802E-61C9-C62D-18F0-F06507F188B1}"/>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3885542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584775"/>
          </a:xfrm>
          <a:prstGeom prst="rect">
            <a:avLst/>
          </a:prstGeom>
          <a:noFill/>
        </p:spPr>
        <p:txBody>
          <a:bodyPr wrap="square" rtlCol="0">
            <a:spAutoFit/>
          </a:bodyPr>
          <a:lstStyle/>
          <a:p>
            <a:r>
              <a:rPr lang="en-US" sz="3200"/>
              <a:t>Review and Select</a:t>
            </a:r>
            <a:endParaRPr lang="en-GB" sz="1200"/>
          </a:p>
        </p:txBody>
      </p:sp>
      <p:pic>
        <p:nvPicPr>
          <p:cNvPr id="2" name="Picture 1">
            <a:extLst>
              <a:ext uri="{FF2B5EF4-FFF2-40B4-BE49-F238E27FC236}">
                <a16:creationId xmlns:a16="http://schemas.microsoft.com/office/drawing/2014/main" id="{29392A1D-EDF5-40AA-8EA5-7576CBBDCC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6034" y="1209041"/>
            <a:ext cx="8854561" cy="4883574"/>
          </a:xfrm>
          <a:prstGeom prst="rect">
            <a:avLst/>
          </a:prstGeom>
        </p:spPr>
      </p:pic>
      <p:sp>
        <p:nvSpPr>
          <p:cNvPr id="4" name="TextBox 3">
            <a:extLst>
              <a:ext uri="{FF2B5EF4-FFF2-40B4-BE49-F238E27FC236}">
                <a16:creationId xmlns:a16="http://schemas.microsoft.com/office/drawing/2014/main" id="{9F94C55A-F169-48E6-BEA7-9EA3F790F27D}"/>
              </a:ext>
            </a:extLst>
          </p:cNvPr>
          <p:cNvSpPr txBox="1"/>
          <p:nvPr/>
        </p:nvSpPr>
        <p:spPr>
          <a:xfrm>
            <a:off x="9694583" y="2617476"/>
            <a:ext cx="2114550" cy="923330"/>
          </a:xfrm>
          <a:prstGeom prst="rect">
            <a:avLst/>
          </a:prstGeom>
          <a:noFill/>
          <a:ln w="28575">
            <a:solidFill>
              <a:schemeClr val="accent1"/>
            </a:solidFill>
          </a:ln>
        </p:spPr>
        <p:txBody>
          <a:bodyPr wrap="square" rtlCol="0">
            <a:spAutoFit/>
          </a:bodyPr>
          <a:lstStyle/>
          <a:p>
            <a:r>
              <a:rPr lang="en-US"/>
              <a:t>Select the preferred fare combination.  </a:t>
            </a:r>
          </a:p>
          <a:p>
            <a:endParaRPr lang="en-GB"/>
          </a:p>
        </p:txBody>
      </p:sp>
      <p:pic>
        <p:nvPicPr>
          <p:cNvPr id="6" name="Picture 5">
            <a:extLst>
              <a:ext uri="{FF2B5EF4-FFF2-40B4-BE49-F238E27FC236}">
                <a16:creationId xmlns:a16="http://schemas.microsoft.com/office/drawing/2014/main" id="{32BE838A-FC68-18C3-60E4-BA9E52152F21}"/>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2647721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4641924" cy="584775"/>
          </a:xfrm>
          <a:prstGeom prst="rect">
            <a:avLst/>
          </a:prstGeom>
          <a:noFill/>
        </p:spPr>
        <p:txBody>
          <a:bodyPr wrap="square" rtlCol="0">
            <a:spAutoFit/>
          </a:bodyPr>
          <a:lstStyle/>
          <a:p>
            <a:r>
              <a:rPr lang="en-US" sz="3200"/>
              <a:t>Completing your booking</a:t>
            </a:r>
            <a:endParaRPr lang="en-GB" sz="1200"/>
          </a:p>
        </p:txBody>
      </p:sp>
      <p:sp>
        <p:nvSpPr>
          <p:cNvPr id="7" name="TextBox 6">
            <a:extLst>
              <a:ext uri="{FF2B5EF4-FFF2-40B4-BE49-F238E27FC236}">
                <a16:creationId xmlns:a16="http://schemas.microsoft.com/office/drawing/2014/main" id="{999F65B8-3956-4228-B138-39638384E832}"/>
              </a:ext>
            </a:extLst>
          </p:cNvPr>
          <p:cNvSpPr txBox="1"/>
          <p:nvPr/>
        </p:nvSpPr>
        <p:spPr>
          <a:xfrm>
            <a:off x="9712147" y="1070287"/>
            <a:ext cx="1801083" cy="1200329"/>
          </a:xfrm>
          <a:prstGeom prst="rect">
            <a:avLst/>
          </a:prstGeom>
          <a:noFill/>
        </p:spPr>
        <p:txBody>
          <a:bodyPr wrap="square" rtlCol="0">
            <a:spAutoFit/>
          </a:bodyPr>
          <a:lstStyle/>
          <a:p>
            <a:r>
              <a:rPr lang="en-US" dirty="0"/>
              <a:t>To CONFIRM your booking ‘</a:t>
            </a:r>
            <a:r>
              <a:rPr lang="en-US" b="1" dirty="0">
                <a:solidFill>
                  <a:srgbClr val="00CCFF"/>
                </a:solidFill>
              </a:rPr>
              <a:t>Proceed to Checkout</a:t>
            </a:r>
            <a:r>
              <a:rPr lang="en-US" dirty="0">
                <a:solidFill>
                  <a:srgbClr val="00CCFF"/>
                </a:solidFill>
              </a:rPr>
              <a:t>’.</a:t>
            </a:r>
            <a:endParaRPr lang="en-GB" dirty="0">
              <a:solidFill>
                <a:srgbClr val="00CCFF"/>
              </a:solidFill>
            </a:endParaRPr>
          </a:p>
        </p:txBody>
      </p:sp>
      <p:sp>
        <p:nvSpPr>
          <p:cNvPr id="8" name="TextBox 7">
            <a:extLst>
              <a:ext uri="{FF2B5EF4-FFF2-40B4-BE49-F238E27FC236}">
                <a16:creationId xmlns:a16="http://schemas.microsoft.com/office/drawing/2014/main" id="{1773760C-11AD-433D-AE0C-6025D1C18FA4}"/>
              </a:ext>
            </a:extLst>
          </p:cNvPr>
          <p:cNvSpPr txBox="1"/>
          <p:nvPr/>
        </p:nvSpPr>
        <p:spPr>
          <a:xfrm>
            <a:off x="849954" y="4675273"/>
            <a:ext cx="1338308" cy="1015663"/>
          </a:xfrm>
          <a:prstGeom prst="rect">
            <a:avLst/>
          </a:prstGeom>
          <a:noFill/>
        </p:spPr>
        <p:txBody>
          <a:bodyPr wrap="square" rtlCol="0">
            <a:spAutoFit/>
          </a:bodyPr>
          <a:lstStyle/>
          <a:p>
            <a:r>
              <a:rPr lang="en-US" sz="1200" dirty="0"/>
              <a:t>On this page you can select seats, meals and baggage for low cost airlines </a:t>
            </a:r>
            <a:r>
              <a:rPr lang="en-US" sz="1200" dirty="0" err="1"/>
              <a:t>etc</a:t>
            </a:r>
            <a:endParaRPr lang="en-GB" sz="1200" dirty="0"/>
          </a:p>
        </p:txBody>
      </p:sp>
      <p:cxnSp>
        <p:nvCxnSpPr>
          <p:cNvPr id="13" name="Straight Arrow Connector 12">
            <a:extLst>
              <a:ext uri="{FF2B5EF4-FFF2-40B4-BE49-F238E27FC236}">
                <a16:creationId xmlns:a16="http://schemas.microsoft.com/office/drawing/2014/main" id="{C9E73951-B698-4EC0-B090-8C7B77C9D208}"/>
              </a:ext>
            </a:extLst>
          </p:cNvPr>
          <p:cNvCxnSpPr>
            <a:cxnSpLocks/>
          </p:cNvCxnSpPr>
          <p:nvPr/>
        </p:nvCxnSpPr>
        <p:spPr>
          <a:xfrm flipH="1">
            <a:off x="8586352" y="3046662"/>
            <a:ext cx="870640" cy="140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1E124C6-E5FC-435F-BF3D-5363FFB35992}"/>
              </a:ext>
            </a:extLst>
          </p:cNvPr>
          <p:cNvSpPr txBox="1"/>
          <p:nvPr/>
        </p:nvSpPr>
        <p:spPr>
          <a:xfrm>
            <a:off x="676034" y="3535248"/>
            <a:ext cx="930442" cy="461665"/>
          </a:xfrm>
          <a:prstGeom prst="rect">
            <a:avLst/>
          </a:prstGeom>
          <a:noFill/>
        </p:spPr>
        <p:txBody>
          <a:bodyPr wrap="square" rtlCol="0">
            <a:spAutoFit/>
          </a:bodyPr>
          <a:lstStyle/>
          <a:p>
            <a:r>
              <a:rPr lang="en-US" sz="1200" dirty="0"/>
              <a:t>Expand for full details</a:t>
            </a:r>
            <a:endParaRPr lang="en-GB" sz="1200" dirty="0"/>
          </a:p>
        </p:txBody>
      </p:sp>
      <p:cxnSp>
        <p:nvCxnSpPr>
          <p:cNvPr id="17" name="Straight Arrow Connector 16">
            <a:extLst>
              <a:ext uri="{FF2B5EF4-FFF2-40B4-BE49-F238E27FC236}">
                <a16:creationId xmlns:a16="http://schemas.microsoft.com/office/drawing/2014/main" id="{12B7176B-3AC3-44C9-AF56-61CABD27809E}"/>
              </a:ext>
            </a:extLst>
          </p:cNvPr>
          <p:cNvCxnSpPr>
            <a:cxnSpLocks/>
          </p:cNvCxnSpPr>
          <p:nvPr/>
        </p:nvCxnSpPr>
        <p:spPr>
          <a:xfrm flipH="1">
            <a:off x="8587050" y="1694519"/>
            <a:ext cx="990013" cy="122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258D93D-901F-4667-9613-1E46DD828EA9}"/>
              </a:ext>
            </a:extLst>
          </p:cNvPr>
          <p:cNvSpPr txBox="1"/>
          <p:nvPr/>
        </p:nvSpPr>
        <p:spPr>
          <a:xfrm>
            <a:off x="9902674" y="2903019"/>
            <a:ext cx="1864895" cy="461665"/>
          </a:xfrm>
          <a:prstGeom prst="rect">
            <a:avLst/>
          </a:prstGeom>
          <a:noFill/>
        </p:spPr>
        <p:txBody>
          <a:bodyPr wrap="square" rtlCol="0">
            <a:spAutoFit/>
          </a:bodyPr>
          <a:lstStyle/>
          <a:p>
            <a:r>
              <a:rPr lang="en-US" sz="1200" dirty="0"/>
              <a:t>Cancel and delete items from your basket. </a:t>
            </a:r>
            <a:endParaRPr lang="en-GB" sz="1200" dirty="0"/>
          </a:p>
        </p:txBody>
      </p:sp>
      <p:cxnSp>
        <p:nvCxnSpPr>
          <p:cNvPr id="20" name="Straight Arrow Connector 19">
            <a:extLst>
              <a:ext uri="{FF2B5EF4-FFF2-40B4-BE49-F238E27FC236}">
                <a16:creationId xmlns:a16="http://schemas.microsoft.com/office/drawing/2014/main" id="{ACEFC906-01A6-4F11-8D19-D445F8F2B0F4}"/>
              </a:ext>
            </a:extLst>
          </p:cNvPr>
          <p:cNvCxnSpPr>
            <a:cxnSpLocks/>
            <a:stCxn id="8" idx="2"/>
          </p:cNvCxnSpPr>
          <p:nvPr/>
        </p:nvCxnSpPr>
        <p:spPr>
          <a:xfrm>
            <a:off x="1519108" y="5690936"/>
            <a:ext cx="655508" cy="1475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9097564-ACEF-4D39-ACAE-658F641FD32E}"/>
              </a:ext>
            </a:extLst>
          </p:cNvPr>
          <p:cNvSpPr txBox="1"/>
          <p:nvPr/>
        </p:nvSpPr>
        <p:spPr>
          <a:xfrm>
            <a:off x="1182684" y="6305769"/>
            <a:ext cx="1203158" cy="461665"/>
          </a:xfrm>
          <a:prstGeom prst="rect">
            <a:avLst/>
          </a:prstGeom>
          <a:noFill/>
        </p:spPr>
        <p:txBody>
          <a:bodyPr wrap="square" rtlCol="0">
            <a:spAutoFit/>
          </a:bodyPr>
          <a:lstStyle/>
          <a:p>
            <a:r>
              <a:rPr lang="en-US" sz="1200" dirty="0"/>
              <a:t>Accept the T&amp;C’s</a:t>
            </a:r>
            <a:endParaRPr lang="en-GB" sz="1200" dirty="0"/>
          </a:p>
        </p:txBody>
      </p:sp>
      <p:cxnSp>
        <p:nvCxnSpPr>
          <p:cNvPr id="26" name="Straight Arrow Connector 25">
            <a:extLst>
              <a:ext uri="{FF2B5EF4-FFF2-40B4-BE49-F238E27FC236}">
                <a16:creationId xmlns:a16="http://schemas.microsoft.com/office/drawing/2014/main" id="{9E227E32-D3B3-4AA9-B0B6-3193B08D26F4}"/>
              </a:ext>
            </a:extLst>
          </p:cNvPr>
          <p:cNvCxnSpPr/>
          <p:nvPr/>
        </p:nvCxnSpPr>
        <p:spPr>
          <a:xfrm flipH="1" flipV="1">
            <a:off x="6424863" y="5835316"/>
            <a:ext cx="505326" cy="1443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EF3469E-DD3D-49A0-B8CC-6640C009E3FE}"/>
              </a:ext>
            </a:extLst>
          </p:cNvPr>
          <p:cNvCxnSpPr>
            <a:cxnSpLocks/>
          </p:cNvCxnSpPr>
          <p:nvPr/>
        </p:nvCxnSpPr>
        <p:spPr>
          <a:xfrm>
            <a:off x="6096000" y="717473"/>
            <a:ext cx="267770" cy="4573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EC737674-E367-4203-8C46-BE7230C0A7DE}"/>
              </a:ext>
            </a:extLst>
          </p:cNvPr>
          <p:cNvPicPr>
            <a:picLocks noChangeAspect="1"/>
          </p:cNvPicPr>
          <p:nvPr/>
        </p:nvPicPr>
        <p:blipFill>
          <a:blip r:embed="rId2"/>
          <a:stretch>
            <a:fillRect/>
          </a:stretch>
        </p:blipFill>
        <p:spPr>
          <a:xfrm>
            <a:off x="6373981" y="470445"/>
            <a:ext cx="1000125" cy="609600"/>
          </a:xfrm>
          <a:prstGeom prst="rect">
            <a:avLst/>
          </a:prstGeom>
        </p:spPr>
      </p:pic>
      <p:pic>
        <p:nvPicPr>
          <p:cNvPr id="4" name="Picture 3">
            <a:extLst>
              <a:ext uri="{FF2B5EF4-FFF2-40B4-BE49-F238E27FC236}">
                <a16:creationId xmlns:a16="http://schemas.microsoft.com/office/drawing/2014/main" id="{7F67FCB8-F674-AEE3-C534-47863A23FACD}"/>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pic>
        <p:nvPicPr>
          <p:cNvPr id="11" name="Picture 10">
            <a:extLst>
              <a:ext uri="{FF2B5EF4-FFF2-40B4-BE49-F238E27FC236}">
                <a16:creationId xmlns:a16="http://schemas.microsoft.com/office/drawing/2014/main" id="{F80AFD6F-2F94-A8BD-C4FB-CD54A41378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696" y="1222558"/>
            <a:ext cx="6362354" cy="5635442"/>
          </a:xfrm>
          <a:prstGeom prst="rect">
            <a:avLst/>
          </a:prstGeom>
        </p:spPr>
      </p:pic>
      <p:pic>
        <p:nvPicPr>
          <p:cNvPr id="28" name="Picture 27">
            <a:extLst>
              <a:ext uri="{FF2B5EF4-FFF2-40B4-BE49-F238E27FC236}">
                <a16:creationId xmlns:a16="http://schemas.microsoft.com/office/drawing/2014/main" id="{252B9080-F9EF-2513-93E8-32BE5A93A7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1621" y="2948089"/>
            <a:ext cx="381053" cy="371527"/>
          </a:xfrm>
          <a:prstGeom prst="rect">
            <a:avLst/>
          </a:prstGeom>
        </p:spPr>
      </p:pic>
      <p:cxnSp>
        <p:nvCxnSpPr>
          <p:cNvPr id="29" name="Straight Arrow Connector 28">
            <a:extLst>
              <a:ext uri="{FF2B5EF4-FFF2-40B4-BE49-F238E27FC236}">
                <a16:creationId xmlns:a16="http://schemas.microsoft.com/office/drawing/2014/main" id="{BDD1CCB4-1070-0D51-1D9B-1A2D64CF9FF4}"/>
              </a:ext>
            </a:extLst>
          </p:cNvPr>
          <p:cNvCxnSpPr>
            <a:cxnSpLocks/>
          </p:cNvCxnSpPr>
          <p:nvPr/>
        </p:nvCxnSpPr>
        <p:spPr>
          <a:xfrm flipH="1">
            <a:off x="7548409" y="5835316"/>
            <a:ext cx="870640" cy="140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E74B7DE-B438-B427-9A75-3FA2D70F65AE}"/>
              </a:ext>
            </a:extLst>
          </p:cNvPr>
          <p:cNvSpPr txBox="1"/>
          <p:nvPr/>
        </p:nvSpPr>
        <p:spPr>
          <a:xfrm>
            <a:off x="8428805" y="5604483"/>
            <a:ext cx="2406316" cy="461665"/>
          </a:xfrm>
          <a:prstGeom prst="rect">
            <a:avLst/>
          </a:prstGeom>
          <a:noFill/>
        </p:spPr>
        <p:txBody>
          <a:bodyPr wrap="square" rtlCol="0">
            <a:spAutoFit/>
          </a:bodyPr>
          <a:lstStyle/>
          <a:p>
            <a:r>
              <a:rPr lang="en-US" sz="1200" dirty="0"/>
              <a:t>Add more products to your shopping basket!</a:t>
            </a:r>
            <a:endParaRPr lang="en-GB" sz="1200" dirty="0"/>
          </a:p>
        </p:txBody>
      </p:sp>
      <p:cxnSp>
        <p:nvCxnSpPr>
          <p:cNvPr id="31" name="Straight Arrow Connector 30">
            <a:extLst>
              <a:ext uri="{FF2B5EF4-FFF2-40B4-BE49-F238E27FC236}">
                <a16:creationId xmlns:a16="http://schemas.microsoft.com/office/drawing/2014/main" id="{F7E76205-05B9-5537-47B4-18D71F083444}"/>
              </a:ext>
            </a:extLst>
          </p:cNvPr>
          <p:cNvCxnSpPr>
            <a:cxnSpLocks/>
          </p:cNvCxnSpPr>
          <p:nvPr/>
        </p:nvCxnSpPr>
        <p:spPr>
          <a:xfrm>
            <a:off x="1896942" y="6568099"/>
            <a:ext cx="655508" cy="1475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3856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861774"/>
          </a:xfrm>
          <a:prstGeom prst="rect">
            <a:avLst/>
          </a:prstGeom>
          <a:noFill/>
        </p:spPr>
        <p:txBody>
          <a:bodyPr wrap="square" rtlCol="0">
            <a:spAutoFit/>
          </a:bodyPr>
          <a:lstStyle/>
          <a:p>
            <a:r>
              <a:rPr lang="en-US" sz="3200"/>
              <a:t>Check out</a:t>
            </a:r>
          </a:p>
          <a:p>
            <a:r>
              <a:rPr lang="en-US"/>
              <a:t>With Approval</a:t>
            </a:r>
            <a:endParaRPr lang="en-GB"/>
          </a:p>
        </p:txBody>
      </p:sp>
      <p:sp>
        <p:nvSpPr>
          <p:cNvPr id="9" name="TextBox 8">
            <a:extLst>
              <a:ext uri="{FF2B5EF4-FFF2-40B4-BE49-F238E27FC236}">
                <a16:creationId xmlns:a16="http://schemas.microsoft.com/office/drawing/2014/main" id="{1A010D51-1B34-449E-8EF0-FDC6B0FF9460}"/>
              </a:ext>
            </a:extLst>
          </p:cNvPr>
          <p:cNvSpPr txBox="1"/>
          <p:nvPr/>
        </p:nvSpPr>
        <p:spPr>
          <a:xfrm>
            <a:off x="9438968" y="4922979"/>
            <a:ext cx="1344263" cy="646331"/>
          </a:xfrm>
          <a:prstGeom prst="rect">
            <a:avLst/>
          </a:prstGeom>
          <a:noFill/>
        </p:spPr>
        <p:txBody>
          <a:bodyPr wrap="square" rtlCol="0">
            <a:spAutoFit/>
          </a:bodyPr>
          <a:lstStyle/>
          <a:p>
            <a:r>
              <a:rPr lang="en-US" sz="1200" dirty="0"/>
              <a:t>The line manager will need to approve or decline </a:t>
            </a:r>
            <a:endParaRPr lang="en-GB" sz="1200" dirty="0"/>
          </a:p>
        </p:txBody>
      </p:sp>
      <p:sp>
        <p:nvSpPr>
          <p:cNvPr id="4" name="Rectangle 3">
            <a:extLst>
              <a:ext uri="{FF2B5EF4-FFF2-40B4-BE49-F238E27FC236}">
                <a16:creationId xmlns:a16="http://schemas.microsoft.com/office/drawing/2014/main" id="{A7B998EA-30CD-42B3-9950-EBD05E04AE41}"/>
              </a:ext>
            </a:extLst>
          </p:cNvPr>
          <p:cNvSpPr/>
          <p:nvPr/>
        </p:nvSpPr>
        <p:spPr>
          <a:xfrm>
            <a:off x="572878" y="1790525"/>
            <a:ext cx="2463567" cy="2031325"/>
          </a:xfrm>
          <a:prstGeom prst="rect">
            <a:avLst/>
          </a:prstGeom>
        </p:spPr>
        <p:txBody>
          <a:bodyPr wrap="square" anchor="t">
            <a:spAutoFit/>
          </a:bodyPr>
          <a:lstStyle/>
          <a:p>
            <a:r>
              <a:rPr lang="en-GB" sz="1400" b="1" i="1" dirty="0"/>
              <a:t>It’s the traveller's responsibility to ensure all bookings are approved by the line manager </a:t>
            </a:r>
            <a:r>
              <a:rPr lang="en-GB" sz="1400" b="1" i="1" u="sng" dirty="0"/>
              <a:t>on the day </a:t>
            </a:r>
            <a:r>
              <a:rPr lang="en-GB" sz="1400" b="1" i="1" dirty="0"/>
              <a:t>the booking is made.  If the booking is not approved, it will automatically cancel and we are not able to reinstate bookings once cancelled.</a:t>
            </a:r>
          </a:p>
        </p:txBody>
      </p:sp>
      <p:pic>
        <p:nvPicPr>
          <p:cNvPr id="8" name="Picture 7">
            <a:extLst>
              <a:ext uri="{FF2B5EF4-FFF2-40B4-BE49-F238E27FC236}">
                <a16:creationId xmlns:a16="http://schemas.microsoft.com/office/drawing/2014/main" id="{B70CE845-8EAD-47C7-31BA-DDB1DE8D2838}"/>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cxnSp>
        <p:nvCxnSpPr>
          <p:cNvPr id="13" name="Straight Arrow Connector 12">
            <a:extLst>
              <a:ext uri="{FF2B5EF4-FFF2-40B4-BE49-F238E27FC236}">
                <a16:creationId xmlns:a16="http://schemas.microsoft.com/office/drawing/2014/main" id="{3D1122F8-53E8-527A-EE2A-11531AD39AA7}"/>
              </a:ext>
            </a:extLst>
          </p:cNvPr>
          <p:cNvCxnSpPr>
            <a:cxnSpLocks/>
          </p:cNvCxnSpPr>
          <p:nvPr/>
        </p:nvCxnSpPr>
        <p:spPr>
          <a:xfrm flipH="1">
            <a:off x="9116067" y="5569310"/>
            <a:ext cx="322901" cy="124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F2BF1C0-666A-C074-F0E5-5801CEA90337}"/>
              </a:ext>
            </a:extLst>
          </p:cNvPr>
          <p:cNvSpPr txBox="1"/>
          <p:nvPr/>
        </p:nvSpPr>
        <p:spPr>
          <a:xfrm>
            <a:off x="5525684" y="458979"/>
            <a:ext cx="1344263" cy="461665"/>
          </a:xfrm>
          <a:prstGeom prst="rect">
            <a:avLst/>
          </a:prstGeom>
          <a:noFill/>
        </p:spPr>
        <p:txBody>
          <a:bodyPr wrap="square" rtlCol="0">
            <a:spAutoFit/>
          </a:bodyPr>
          <a:lstStyle/>
          <a:p>
            <a:r>
              <a:rPr lang="en-US" sz="1200" b="1" dirty="0"/>
              <a:t>EXAMPLE OF APPROVAL EMAIL </a:t>
            </a:r>
            <a:endParaRPr lang="en-GB" sz="1200" b="1" dirty="0"/>
          </a:p>
        </p:txBody>
      </p:sp>
      <p:pic>
        <p:nvPicPr>
          <p:cNvPr id="7" name="Picture 6">
            <a:extLst>
              <a:ext uri="{FF2B5EF4-FFF2-40B4-BE49-F238E27FC236}">
                <a16:creationId xmlns:a16="http://schemas.microsoft.com/office/drawing/2014/main" id="{8FF25A5C-6310-F6AB-06BD-94926F2E4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2530" y="920644"/>
            <a:ext cx="7306940" cy="6188255"/>
          </a:xfrm>
          <a:prstGeom prst="rect">
            <a:avLst/>
          </a:prstGeom>
        </p:spPr>
      </p:pic>
    </p:spTree>
    <p:extLst>
      <p:ext uri="{BB962C8B-B14F-4D97-AF65-F5344CB8AC3E}">
        <p14:creationId xmlns:p14="http://schemas.microsoft.com/office/powerpoint/2010/main" val="439019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F8366B-DA7A-4AC1-A1A9-A7F4B044DE5A}"/>
              </a:ext>
            </a:extLst>
          </p:cNvPr>
          <p:cNvSpPr txBox="1"/>
          <p:nvPr/>
        </p:nvSpPr>
        <p:spPr>
          <a:xfrm>
            <a:off x="676034" y="482858"/>
            <a:ext cx="3970116" cy="738664"/>
          </a:xfrm>
          <a:prstGeom prst="rect">
            <a:avLst/>
          </a:prstGeom>
          <a:noFill/>
        </p:spPr>
        <p:txBody>
          <a:bodyPr wrap="square" rtlCol="0">
            <a:spAutoFit/>
          </a:bodyPr>
          <a:lstStyle/>
          <a:p>
            <a:r>
              <a:rPr lang="en-US" sz="3200"/>
              <a:t>Approval Guidelines</a:t>
            </a:r>
          </a:p>
          <a:p>
            <a:r>
              <a:rPr lang="en-US" sz="1000"/>
              <a:t>**Subject to company specification***</a:t>
            </a:r>
            <a:endParaRPr lang="en-GB" sz="1000"/>
          </a:p>
        </p:txBody>
      </p:sp>
      <p:sp>
        <p:nvSpPr>
          <p:cNvPr id="2" name="TextBox 1">
            <a:extLst>
              <a:ext uri="{FF2B5EF4-FFF2-40B4-BE49-F238E27FC236}">
                <a16:creationId xmlns:a16="http://schemas.microsoft.com/office/drawing/2014/main" id="{9467560E-05E4-4514-8B32-B626AD7F0D26}"/>
              </a:ext>
            </a:extLst>
          </p:cNvPr>
          <p:cNvSpPr txBox="1"/>
          <p:nvPr/>
        </p:nvSpPr>
        <p:spPr>
          <a:xfrm>
            <a:off x="715520" y="1377920"/>
            <a:ext cx="8350891" cy="861774"/>
          </a:xfrm>
          <a:prstGeom prst="rect">
            <a:avLst/>
          </a:prstGeom>
          <a:noFill/>
        </p:spPr>
        <p:txBody>
          <a:bodyPr wrap="square" rtlCol="0">
            <a:spAutoFit/>
          </a:bodyPr>
          <a:lstStyle/>
          <a:p>
            <a:pPr marL="285750" indent="-285750">
              <a:buFont typeface="Arial" panose="020B0604020202020204" pitchFamily="34" charset="0"/>
              <a:buChar char="•"/>
            </a:pPr>
            <a:r>
              <a:rPr lang="en-US" sz="1600" dirty="0"/>
              <a:t>In the Trips tab go to Trip status here you can see if your trip is in approvals stage.</a:t>
            </a:r>
          </a:p>
          <a:p>
            <a:pPr marL="285750" indent="-285750">
              <a:buFont typeface="Arial" panose="020B0604020202020204" pitchFamily="34" charset="0"/>
              <a:buChar char="•"/>
            </a:pPr>
            <a:endParaRPr lang="en-US" sz="1600" dirty="0"/>
          </a:p>
          <a:p>
            <a:endParaRPr lang="en-GB" dirty="0"/>
          </a:p>
        </p:txBody>
      </p:sp>
      <p:sp>
        <p:nvSpPr>
          <p:cNvPr id="8" name="TextBox 7">
            <a:extLst>
              <a:ext uri="{FF2B5EF4-FFF2-40B4-BE49-F238E27FC236}">
                <a16:creationId xmlns:a16="http://schemas.microsoft.com/office/drawing/2014/main" id="{3F2D1726-6D72-4604-A3AD-C81D747539A3}"/>
              </a:ext>
            </a:extLst>
          </p:cNvPr>
          <p:cNvSpPr txBox="1"/>
          <p:nvPr/>
        </p:nvSpPr>
        <p:spPr>
          <a:xfrm>
            <a:off x="715520" y="1901855"/>
            <a:ext cx="8429865" cy="5109091"/>
          </a:xfrm>
          <a:prstGeom prst="rect">
            <a:avLst/>
          </a:prstGeom>
          <a:noFill/>
        </p:spPr>
        <p:txBody>
          <a:bodyPr wrap="square" rtlCol="0">
            <a:spAutoFit/>
          </a:bodyPr>
          <a:lstStyle/>
          <a:p>
            <a:pPr marL="285750" indent="-285750">
              <a:buFont typeface="Arial" panose="020B0604020202020204" pitchFamily="34" charset="0"/>
              <a:buChar char="•"/>
            </a:pPr>
            <a:r>
              <a:rPr lang="en-US" sz="1600" dirty="0"/>
              <a:t>If you want to change your approver or resend, click on ‘</a:t>
            </a:r>
            <a:r>
              <a:rPr lang="en-US" sz="1600" b="1" dirty="0">
                <a:solidFill>
                  <a:srgbClr val="00CCFF"/>
                </a:solidFill>
              </a:rPr>
              <a:t>Modify Approval</a:t>
            </a:r>
            <a:r>
              <a:rPr lang="en-US" sz="1600" dirty="0"/>
              <a:t>’.</a:t>
            </a:r>
          </a:p>
          <a:p>
            <a:endParaRPr lang="en-US" sz="1600" dirty="0"/>
          </a:p>
          <a:p>
            <a:pPr marL="285750" indent="-285750">
              <a:buFont typeface="Arial" panose="020B0604020202020204" pitchFamily="34" charset="0"/>
              <a:buChar char="•"/>
            </a:pPr>
            <a:r>
              <a:rPr lang="en-US" sz="1600" dirty="0"/>
              <a:t>Your ‘Trip Approver’ is set in your user profile. ( Your initials at the top right-hand side)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It is the travelers’ responsibility to ensure your approver is available to approve travel.</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The selected approver receives an e-mail from which they can approve.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An Action </a:t>
            </a:r>
            <a:r>
              <a:rPr lang="en-US" sz="1600" u="sng" dirty="0"/>
              <a:t>MUST</a:t>
            </a:r>
            <a:r>
              <a:rPr lang="en-US" sz="1600" dirty="0"/>
              <a:t> be taken </a:t>
            </a:r>
            <a:r>
              <a:rPr lang="en-US" sz="1600" u="sng" dirty="0"/>
              <a:t>BEFORE</a:t>
            </a:r>
            <a:r>
              <a:rPr lang="en-US" sz="1600" dirty="0"/>
              <a:t> the given Time limit or your booking will be </a:t>
            </a:r>
            <a:r>
              <a:rPr lang="en-US" sz="1600" b="1" dirty="0">
                <a:solidFill>
                  <a:srgbClr val="FF0000"/>
                </a:solidFill>
              </a:rPr>
              <a:t>cancelled</a:t>
            </a:r>
            <a:r>
              <a:rPr lang="en-US" sz="1600" dirty="0"/>
              <a:t>.</a:t>
            </a:r>
          </a:p>
          <a:p>
            <a:pPr marL="285750" indent="-285750">
              <a:buFont typeface="Arial" panose="020B0604020202020204" pitchFamily="34" charset="0"/>
              <a:buChar char="•"/>
            </a:pPr>
            <a:endParaRPr lang="en-US" sz="1600" dirty="0"/>
          </a:p>
          <a:p>
            <a:r>
              <a:rPr lang="en-US" sz="1600" u="sng" dirty="0">
                <a:solidFill>
                  <a:srgbClr val="FF0000"/>
                </a:solidFill>
              </a:rPr>
              <a:t>Important: </a:t>
            </a:r>
          </a:p>
          <a:p>
            <a:endParaRPr lang="en-US" sz="1600" u="sng" dirty="0">
              <a:solidFill>
                <a:srgbClr val="FF0000"/>
              </a:solidFill>
            </a:endParaRPr>
          </a:p>
          <a:p>
            <a:r>
              <a:rPr lang="en-US" sz="1600" dirty="0"/>
              <a:t>Bookings could need action outside of office hours including Evenings, Weekends and Holidays.</a:t>
            </a:r>
          </a:p>
          <a:p>
            <a:r>
              <a:rPr lang="en-US" sz="1600" dirty="0"/>
              <a:t>The Approver MUST  act on receipt of email regardless of time of day/day of the week.</a:t>
            </a:r>
          </a:p>
          <a:p>
            <a:endParaRPr lang="en-US" sz="1600" dirty="0"/>
          </a:p>
          <a:p>
            <a:r>
              <a:rPr lang="en-US" sz="1600" dirty="0">
                <a:solidFill>
                  <a:srgbClr val="FF0000"/>
                </a:solidFill>
              </a:rPr>
              <a:t>The Requester must be satisfied the approver can approve within the time limit. If not they should select a different approver that can approver the booking.</a:t>
            </a:r>
          </a:p>
          <a:p>
            <a:endParaRPr lang="en-US" dirty="0"/>
          </a:p>
          <a:p>
            <a:endParaRPr lang="en-US" dirty="0"/>
          </a:p>
          <a:p>
            <a:r>
              <a:rPr lang="en-US" dirty="0"/>
              <a:t> </a:t>
            </a:r>
            <a:endParaRPr lang="en-GB" dirty="0"/>
          </a:p>
        </p:txBody>
      </p:sp>
      <p:sp>
        <p:nvSpPr>
          <p:cNvPr id="10" name="TextBox 9">
            <a:extLst>
              <a:ext uri="{FF2B5EF4-FFF2-40B4-BE49-F238E27FC236}">
                <a16:creationId xmlns:a16="http://schemas.microsoft.com/office/drawing/2014/main" id="{6F1CCD7B-6DC3-4765-BB7B-464A09B03962}"/>
              </a:ext>
            </a:extLst>
          </p:cNvPr>
          <p:cNvSpPr txBox="1"/>
          <p:nvPr/>
        </p:nvSpPr>
        <p:spPr>
          <a:xfrm>
            <a:off x="9594538" y="2354226"/>
            <a:ext cx="2114550" cy="1754326"/>
          </a:xfrm>
          <a:prstGeom prst="rect">
            <a:avLst/>
          </a:prstGeom>
          <a:noFill/>
          <a:ln w="38100">
            <a:solidFill>
              <a:schemeClr val="accent1"/>
            </a:solidFill>
          </a:ln>
        </p:spPr>
        <p:txBody>
          <a:bodyPr wrap="square" rtlCol="0">
            <a:spAutoFit/>
          </a:bodyPr>
          <a:lstStyle/>
          <a:p>
            <a:r>
              <a:rPr lang="en-US" i="1">
                <a:solidFill>
                  <a:srgbClr val="FF0000"/>
                </a:solidFill>
              </a:rPr>
              <a:t>The Approval Request Email MUST be Actioned By the Deadline it is NOT an option to delay</a:t>
            </a:r>
          </a:p>
          <a:p>
            <a:r>
              <a:rPr lang="en-US" i="1">
                <a:solidFill>
                  <a:srgbClr val="FF0000"/>
                </a:solidFill>
              </a:rPr>
              <a:t> or Ignore.</a:t>
            </a:r>
            <a:endParaRPr lang="en-GB" i="1">
              <a:solidFill>
                <a:srgbClr val="FF0000"/>
              </a:solidFill>
            </a:endParaRPr>
          </a:p>
        </p:txBody>
      </p:sp>
      <p:pic>
        <p:nvPicPr>
          <p:cNvPr id="4" name="Picture 3">
            <a:extLst>
              <a:ext uri="{FF2B5EF4-FFF2-40B4-BE49-F238E27FC236}">
                <a16:creationId xmlns:a16="http://schemas.microsoft.com/office/drawing/2014/main" id="{3BF37E0B-D35F-86CF-F0F8-DB6EB9E067A6}"/>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3097993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31DCB-8E07-A9CD-26A9-05179B469E24}"/>
              </a:ext>
            </a:extLst>
          </p:cNvPr>
          <p:cNvSpPr>
            <a:spLocks noGrp="1"/>
          </p:cNvSpPr>
          <p:nvPr>
            <p:ph type="title"/>
          </p:nvPr>
        </p:nvSpPr>
        <p:spPr>
          <a:xfrm>
            <a:off x="838200" y="141605"/>
            <a:ext cx="10515600" cy="1325563"/>
          </a:xfrm>
        </p:spPr>
        <p:txBody>
          <a:bodyPr/>
          <a:lstStyle/>
          <a:p>
            <a:r>
              <a:rPr lang="en-GB" dirty="0"/>
              <a:t>Redirect for Approval:</a:t>
            </a:r>
          </a:p>
        </p:txBody>
      </p:sp>
      <p:sp>
        <p:nvSpPr>
          <p:cNvPr id="3" name="Content Placeholder 2">
            <a:extLst>
              <a:ext uri="{FF2B5EF4-FFF2-40B4-BE49-F238E27FC236}">
                <a16:creationId xmlns:a16="http://schemas.microsoft.com/office/drawing/2014/main" id="{945FC2BC-38F9-1074-6A8A-E4D3E80F642E}"/>
              </a:ext>
            </a:extLst>
          </p:cNvPr>
          <p:cNvSpPr>
            <a:spLocks noGrp="1"/>
          </p:cNvSpPr>
          <p:nvPr>
            <p:ph idx="1"/>
          </p:nvPr>
        </p:nvSpPr>
        <p:spPr>
          <a:xfrm>
            <a:off x="838200" y="1165691"/>
            <a:ext cx="10652760" cy="1888066"/>
          </a:xfrm>
        </p:spPr>
        <p:txBody>
          <a:bodyPr>
            <a:normAutofit fontScale="55000" lnSpcReduction="20000"/>
          </a:bodyPr>
          <a:lstStyle/>
          <a:p>
            <a:pPr marL="0" indent="0">
              <a:buNone/>
            </a:pPr>
            <a:r>
              <a:rPr lang="en-GB" sz="2600" dirty="0"/>
              <a:t>To redirect your trip for approval, follow these steps. </a:t>
            </a:r>
          </a:p>
          <a:p>
            <a:pPr marL="0" indent="0">
              <a:buNone/>
            </a:pPr>
            <a:endParaRPr lang="en-GB" sz="2600" dirty="0"/>
          </a:p>
          <a:p>
            <a:r>
              <a:rPr lang="en-GB" sz="2600" dirty="0"/>
              <a:t>Log in to the online booking tool, and on the right-hand side will be a welcome and your name, this is your profile. </a:t>
            </a:r>
          </a:p>
          <a:p>
            <a:r>
              <a:rPr lang="en-GB" sz="2600" dirty="0"/>
              <a:t>Click on your profile and a box will appear (My Profile). </a:t>
            </a:r>
          </a:p>
          <a:p>
            <a:r>
              <a:rPr lang="en-GB" sz="2600" dirty="0"/>
              <a:t>Under 'Personal Details' you will see a box saying, 'out of office', check this box and then select / add the replacement approver.</a:t>
            </a:r>
          </a:p>
          <a:p>
            <a:r>
              <a:rPr lang="en-GB" sz="2600" dirty="0"/>
              <a:t>And don't forget to save your changes.</a:t>
            </a:r>
          </a:p>
          <a:p>
            <a:pPr marL="0" indent="0">
              <a:buNone/>
            </a:pPr>
            <a:endParaRPr lang="en-GB" dirty="0"/>
          </a:p>
        </p:txBody>
      </p:sp>
      <p:pic>
        <p:nvPicPr>
          <p:cNvPr id="4" name="Picture 3" descr="How do i redirect my trip for approval">
            <a:extLst>
              <a:ext uri="{FF2B5EF4-FFF2-40B4-BE49-F238E27FC236}">
                <a16:creationId xmlns:a16="http://schemas.microsoft.com/office/drawing/2014/main" id="{B5278D42-FE41-D00F-BB81-DA10DE936151}"/>
              </a:ext>
            </a:extLst>
          </p:cNvPr>
          <p:cNvPicPr>
            <a:picLocks noChangeAspect="1"/>
          </p:cNvPicPr>
          <p:nvPr/>
        </p:nvPicPr>
        <p:blipFill>
          <a:blip r:embed="rId2"/>
          <a:stretch>
            <a:fillRect/>
          </a:stretch>
        </p:blipFill>
        <p:spPr>
          <a:xfrm>
            <a:off x="4036891" y="2602642"/>
            <a:ext cx="7316909" cy="4113753"/>
          </a:xfrm>
          <a:prstGeom prst="rect">
            <a:avLst/>
          </a:prstGeom>
        </p:spPr>
      </p:pic>
    </p:spTree>
    <p:extLst>
      <p:ext uri="{BB962C8B-B14F-4D97-AF65-F5344CB8AC3E}">
        <p14:creationId xmlns:p14="http://schemas.microsoft.com/office/powerpoint/2010/main" val="3925512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8192758" cy="1077218"/>
          </a:xfrm>
          <a:prstGeom prst="rect">
            <a:avLst/>
          </a:prstGeom>
          <a:noFill/>
        </p:spPr>
        <p:txBody>
          <a:bodyPr wrap="square" rtlCol="0">
            <a:spAutoFit/>
          </a:bodyPr>
          <a:lstStyle/>
          <a:p>
            <a:r>
              <a:rPr lang="en-US" sz="3200" dirty="0"/>
              <a:t>Pre-Booking Approval for Low cost &amp; Instant purchase/non-refundable products. </a:t>
            </a:r>
            <a:r>
              <a:rPr lang="en-US" sz="1200" dirty="0"/>
              <a:t>(this is company specific) </a:t>
            </a:r>
            <a:endParaRPr lang="en-GB" sz="1200" dirty="0"/>
          </a:p>
        </p:txBody>
      </p:sp>
      <p:sp>
        <p:nvSpPr>
          <p:cNvPr id="17" name="TextBox 16">
            <a:extLst>
              <a:ext uri="{FF2B5EF4-FFF2-40B4-BE49-F238E27FC236}">
                <a16:creationId xmlns:a16="http://schemas.microsoft.com/office/drawing/2014/main" id="{10F87089-5C30-4215-A86F-64B1B002532D}"/>
              </a:ext>
            </a:extLst>
          </p:cNvPr>
          <p:cNvSpPr txBox="1"/>
          <p:nvPr/>
        </p:nvSpPr>
        <p:spPr>
          <a:xfrm>
            <a:off x="683455" y="1602547"/>
            <a:ext cx="5804665" cy="1938992"/>
          </a:xfrm>
          <a:prstGeom prst="rect">
            <a:avLst/>
          </a:prstGeom>
          <a:noFill/>
        </p:spPr>
        <p:txBody>
          <a:bodyPr wrap="square">
            <a:spAutoFit/>
          </a:bodyPr>
          <a:lstStyle/>
          <a:p>
            <a:r>
              <a:rPr lang="en-GB" sz="1200" dirty="0">
                <a:solidFill>
                  <a:srgbClr val="16161F"/>
                </a:solidFill>
                <a:effectLst/>
                <a:ea typeface="Times New Roman" panose="02020603050405020304" pitchFamily="18" charset="0"/>
                <a:cs typeface="Times New Roman" panose="02020603050405020304" pitchFamily="18" charset="0"/>
              </a:rPr>
              <a:t>1. When a corporate user adds a low cost carrier / non- refundable hotel (like EasyJet) or other instant purchase/ non-refundable product to the cart, the trip will be sent for approval before we allow to purchase the flights / hotel.</a:t>
            </a:r>
          </a:p>
          <a:p>
            <a:endParaRPr lang="en-GB" sz="1200" dirty="0">
              <a:effectLst/>
              <a:ea typeface="Times New Roman" panose="02020603050405020304" pitchFamily="18" charset="0"/>
            </a:endParaRPr>
          </a:p>
          <a:p>
            <a:r>
              <a:rPr lang="en-GB" sz="1200" dirty="0">
                <a:solidFill>
                  <a:srgbClr val="16161F"/>
                </a:solidFill>
                <a:effectLst/>
                <a:ea typeface="Times New Roman" panose="02020603050405020304" pitchFamily="18" charset="0"/>
                <a:cs typeface="Times New Roman" panose="02020603050405020304" pitchFamily="18" charset="0"/>
              </a:rPr>
              <a:t>At this point you have </a:t>
            </a:r>
            <a:r>
              <a:rPr lang="en-GB" sz="1200" b="1" dirty="0">
                <a:solidFill>
                  <a:srgbClr val="16161F"/>
                </a:solidFill>
                <a:effectLst/>
                <a:ea typeface="Times New Roman" panose="02020603050405020304" pitchFamily="18" charset="0"/>
                <a:cs typeface="Times New Roman" panose="02020603050405020304" pitchFamily="18" charset="0"/>
              </a:rPr>
              <a:t>not booked </a:t>
            </a:r>
            <a:r>
              <a:rPr lang="en-GB" sz="1200" dirty="0">
                <a:solidFill>
                  <a:srgbClr val="16161F"/>
                </a:solidFill>
                <a:effectLst/>
                <a:ea typeface="Times New Roman" panose="02020603050405020304" pitchFamily="18" charset="0"/>
                <a:cs typeface="Times New Roman" panose="02020603050405020304" pitchFamily="18" charset="0"/>
              </a:rPr>
              <a:t>any flights/hotels, you are just sending the amount of the trip (quote) for approval </a:t>
            </a:r>
            <a:r>
              <a:rPr lang="en-GB" sz="1200" b="1" dirty="0">
                <a:solidFill>
                  <a:srgbClr val="16161F"/>
                </a:solidFill>
                <a:effectLst/>
                <a:ea typeface="Times New Roman" panose="02020603050405020304" pitchFamily="18" charset="0"/>
                <a:cs typeface="Times New Roman" panose="02020603050405020304" pitchFamily="18" charset="0"/>
              </a:rPr>
              <a:t>BEFORE</a:t>
            </a:r>
            <a:r>
              <a:rPr lang="en-GB" sz="1200" dirty="0">
                <a:solidFill>
                  <a:srgbClr val="16161F"/>
                </a:solidFill>
                <a:effectLst/>
                <a:ea typeface="Times New Roman" panose="02020603050405020304" pitchFamily="18" charset="0"/>
                <a:cs typeface="Times New Roman" panose="02020603050405020304" pitchFamily="18" charset="0"/>
              </a:rPr>
              <a:t> booking the flights/hotels.  This is because these are instant purchase items that can’t be ‘held’ and are liable for payment as soon as they are booked. </a:t>
            </a:r>
          </a:p>
          <a:p>
            <a:endParaRPr lang="en-GB" sz="1200" dirty="0">
              <a:effectLst/>
              <a:ea typeface="Times New Roman" panose="02020603050405020304" pitchFamily="18" charset="0"/>
            </a:endParaRPr>
          </a:p>
          <a:p>
            <a:r>
              <a:rPr lang="en-GB" sz="1200" dirty="0">
                <a:solidFill>
                  <a:srgbClr val="16161F"/>
                </a:solidFill>
                <a:effectLst/>
                <a:ea typeface="Calibri" panose="020F0502020204030204" pitchFamily="34" charset="0"/>
                <a:cs typeface="Times New Roman" panose="02020603050405020304" pitchFamily="18" charset="0"/>
              </a:rPr>
              <a:t>You add the trip to your basket, then send for approval</a:t>
            </a:r>
            <a:endParaRPr lang="en-GB" sz="1200" dirty="0"/>
          </a:p>
        </p:txBody>
      </p:sp>
      <p:sp>
        <p:nvSpPr>
          <p:cNvPr id="19" name="TextBox 18">
            <a:extLst>
              <a:ext uri="{FF2B5EF4-FFF2-40B4-BE49-F238E27FC236}">
                <a16:creationId xmlns:a16="http://schemas.microsoft.com/office/drawing/2014/main" id="{57B86AD9-816C-4E05-AAAD-C345E7F615FA}"/>
              </a:ext>
            </a:extLst>
          </p:cNvPr>
          <p:cNvSpPr txBox="1"/>
          <p:nvPr/>
        </p:nvSpPr>
        <p:spPr>
          <a:xfrm>
            <a:off x="6730036" y="1881431"/>
            <a:ext cx="4975268" cy="461665"/>
          </a:xfrm>
          <a:prstGeom prst="rect">
            <a:avLst/>
          </a:prstGeom>
          <a:noFill/>
        </p:spPr>
        <p:txBody>
          <a:bodyPr wrap="square">
            <a:spAutoFit/>
          </a:bodyPr>
          <a:lstStyle/>
          <a:p>
            <a:r>
              <a:rPr lang="en-GB" sz="1200" dirty="0">
                <a:solidFill>
                  <a:srgbClr val="16161F"/>
                </a:solidFill>
                <a:effectLst/>
                <a:ea typeface="Times New Roman" panose="02020603050405020304" pitchFamily="18" charset="0"/>
                <a:cs typeface="Times New Roman" panose="02020603050405020304" pitchFamily="18" charset="0"/>
              </a:rPr>
              <a:t>2. After having sent for approval, the user receives the below warning advising them that the trip has </a:t>
            </a:r>
            <a:r>
              <a:rPr lang="en-GB" sz="1200" b="1" u="sng" dirty="0">
                <a:solidFill>
                  <a:srgbClr val="16161F"/>
                </a:solidFill>
                <a:effectLst/>
                <a:ea typeface="Times New Roman" panose="02020603050405020304" pitchFamily="18" charset="0"/>
                <a:cs typeface="Times New Roman" panose="02020603050405020304" pitchFamily="18" charset="0"/>
              </a:rPr>
              <a:t>NOT been booked </a:t>
            </a:r>
            <a:r>
              <a:rPr lang="en-GB" sz="1200" dirty="0">
                <a:solidFill>
                  <a:srgbClr val="16161F"/>
                </a:solidFill>
                <a:effectLst/>
                <a:ea typeface="Times New Roman" panose="02020603050405020304" pitchFamily="18" charset="0"/>
                <a:cs typeface="Times New Roman" panose="02020603050405020304" pitchFamily="18" charset="0"/>
              </a:rPr>
              <a:t>and needs to be approved.</a:t>
            </a:r>
            <a:endParaRPr lang="en-GB" sz="1200" dirty="0">
              <a:effectLst/>
              <a:ea typeface="Times New Roman" panose="02020603050405020304" pitchFamily="18" charset="0"/>
            </a:endParaRPr>
          </a:p>
        </p:txBody>
      </p:sp>
      <p:sp>
        <p:nvSpPr>
          <p:cNvPr id="21" name="TextBox 20">
            <a:extLst>
              <a:ext uri="{FF2B5EF4-FFF2-40B4-BE49-F238E27FC236}">
                <a16:creationId xmlns:a16="http://schemas.microsoft.com/office/drawing/2014/main" id="{16F309C5-599C-48F5-967A-4687E8CE68F8}"/>
              </a:ext>
            </a:extLst>
          </p:cNvPr>
          <p:cNvSpPr txBox="1"/>
          <p:nvPr/>
        </p:nvSpPr>
        <p:spPr>
          <a:xfrm>
            <a:off x="6730036" y="4925369"/>
            <a:ext cx="5305379" cy="646331"/>
          </a:xfrm>
          <a:prstGeom prst="rect">
            <a:avLst/>
          </a:prstGeom>
          <a:noFill/>
        </p:spPr>
        <p:txBody>
          <a:bodyPr wrap="square">
            <a:spAutoFit/>
          </a:bodyPr>
          <a:lstStyle/>
          <a:p>
            <a:r>
              <a:rPr lang="en-GB" sz="1200" dirty="0">
                <a:solidFill>
                  <a:srgbClr val="16161F"/>
                </a:solidFill>
                <a:effectLst/>
                <a:ea typeface="Times New Roman" panose="02020603050405020304" pitchFamily="18" charset="0"/>
                <a:cs typeface="Times New Roman" panose="02020603050405020304" pitchFamily="18" charset="0"/>
              </a:rPr>
              <a:t>3. The quote will stay as </a:t>
            </a:r>
            <a:r>
              <a:rPr lang="en-GB" sz="1200" b="1" i="1" dirty="0">
                <a:solidFill>
                  <a:srgbClr val="16161F"/>
                </a:solidFill>
                <a:ea typeface="Times New Roman" panose="02020603050405020304" pitchFamily="18" charset="0"/>
                <a:cs typeface="Times New Roman" panose="02020603050405020304" pitchFamily="18" charset="0"/>
              </a:rPr>
              <a:t>in approvals</a:t>
            </a:r>
            <a:r>
              <a:rPr lang="en-GB" sz="1200" dirty="0">
                <a:solidFill>
                  <a:srgbClr val="16161F"/>
                </a:solidFill>
                <a:effectLst/>
                <a:ea typeface="Times New Roman" panose="02020603050405020304" pitchFamily="18" charset="0"/>
                <a:cs typeface="Times New Roman" panose="02020603050405020304" pitchFamily="18" charset="0"/>
              </a:rPr>
              <a:t> until it is approved. </a:t>
            </a:r>
            <a:endParaRPr lang="en-GB" sz="1200" dirty="0">
              <a:effectLst/>
              <a:ea typeface="Times New Roman" panose="02020603050405020304" pitchFamily="18" charset="0"/>
            </a:endParaRPr>
          </a:p>
          <a:p>
            <a:r>
              <a:rPr lang="en-GB" sz="1200" dirty="0">
                <a:solidFill>
                  <a:srgbClr val="16161F"/>
                </a:solidFill>
                <a:effectLst/>
                <a:ea typeface="Times New Roman" panose="02020603050405020304" pitchFamily="18" charset="0"/>
                <a:cs typeface="Times New Roman" panose="02020603050405020304" pitchFamily="18" charset="0"/>
              </a:rPr>
              <a:t>Once approved, the online user will receive a notification to advise them that they can proceed with the booking.  This is titled ‘</a:t>
            </a:r>
            <a:r>
              <a:rPr lang="en-GB" sz="1200" b="1" dirty="0">
                <a:solidFill>
                  <a:srgbClr val="16161F"/>
                </a:solidFill>
                <a:effectLst/>
                <a:ea typeface="Times New Roman" panose="02020603050405020304" pitchFamily="18" charset="0"/>
                <a:cs typeface="Times New Roman" panose="02020603050405020304" pitchFamily="18" charset="0"/>
              </a:rPr>
              <a:t>Action Required’</a:t>
            </a:r>
            <a:r>
              <a:rPr lang="en-GB" sz="1200" dirty="0">
                <a:solidFill>
                  <a:srgbClr val="16161F"/>
                </a:solidFill>
                <a:effectLst/>
                <a:ea typeface="Times New Roman" panose="02020603050405020304" pitchFamily="18" charset="0"/>
                <a:cs typeface="Times New Roman" panose="02020603050405020304" pitchFamily="18" charset="0"/>
              </a:rPr>
              <a:t>.</a:t>
            </a:r>
            <a:endParaRPr lang="en-GB" sz="1200" dirty="0">
              <a:effectLst/>
              <a:ea typeface="Times New Roman" panose="02020603050405020304" pitchFamily="18" charset="0"/>
            </a:endParaRPr>
          </a:p>
        </p:txBody>
      </p:sp>
      <p:pic>
        <p:nvPicPr>
          <p:cNvPr id="2" name="Picture 1">
            <a:extLst>
              <a:ext uri="{FF2B5EF4-FFF2-40B4-BE49-F238E27FC236}">
                <a16:creationId xmlns:a16="http://schemas.microsoft.com/office/drawing/2014/main" id="{29396220-670F-E596-E3BB-EBF1291315CF}"/>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pic>
        <p:nvPicPr>
          <p:cNvPr id="5" name="Picture 4">
            <a:extLst>
              <a:ext uri="{FF2B5EF4-FFF2-40B4-BE49-F238E27FC236}">
                <a16:creationId xmlns:a16="http://schemas.microsoft.com/office/drawing/2014/main" id="{0F96D47C-FD43-7A70-FBE5-7C9D0B29E5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7556" y="2549713"/>
            <a:ext cx="3511244" cy="2375656"/>
          </a:xfrm>
          <a:prstGeom prst="rect">
            <a:avLst/>
          </a:prstGeom>
        </p:spPr>
      </p:pic>
      <p:pic>
        <p:nvPicPr>
          <p:cNvPr id="7" name="Picture 6">
            <a:extLst>
              <a:ext uri="{FF2B5EF4-FFF2-40B4-BE49-F238E27FC236}">
                <a16:creationId xmlns:a16="http://schemas.microsoft.com/office/drawing/2014/main" id="{FF811422-C0D5-701D-670C-5E0FA14DF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455" y="3584010"/>
            <a:ext cx="6046581" cy="3143811"/>
          </a:xfrm>
          <a:prstGeom prst="rect">
            <a:avLst/>
          </a:prstGeom>
        </p:spPr>
      </p:pic>
    </p:spTree>
    <p:extLst>
      <p:ext uri="{BB962C8B-B14F-4D97-AF65-F5344CB8AC3E}">
        <p14:creationId xmlns:p14="http://schemas.microsoft.com/office/powerpoint/2010/main" val="2252389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8192758" cy="769441"/>
          </a:xfrm>
          <a:prstGeom prst="rect">
            <a:avLst/>
          </a:prstGeom>
          <a:noFill/>
        </p:spPr>
        <p:txBody>
          <a:bodyPr wrap="square" rtlCol="0">
            <a:spAutoFit/>
          </a:bodyPr>
          <a:lstStyle/>
          <a:p>
            <a:r>
              <a:rPr lang="en-US" sz="3200" dirty="0"/>
              <a:t>ACTION REQUIRED – (Do not ignore this email).</a:t>
            </a:r>
          </a:p>
          <a:p>
            <a:r>
              <a:rPr lang="en-US" sz="1200" dirty="0"/>
              <a:t> </a:t>
            </a:r>
            <a:endParaRPr lang="en-GB" sz="1200" dirty="0"/>
          </a:p>
        </p:txBody>
      </p:sp>
      <p:pic>
        <p:nvPicPr>
          <p:cNvPr id="9" name="Picture 8" descr="Graphical user interface, text, application, email&#10;&#10;Description automatically generated">
            <a:extLst>
              <a:ext uri="{FF2B5EF4-FFF2-40B4-BE49-F238E27FC236}">
                <a16:creationId xmlns:a16="http://schemas.microsoft.com/office/drawing/2014/main" id="{80EBEDEF-D186-43C8-AD46-EDE383792496}"/>
              </a:ext>
            </a:extLst>
          </p:cNvPr>
          <p:cNvPicPr>
            <a:picLocks noChangeAspect="1"/>
          </p:cNvPicPr>
          <p:nvPr/>
        </p:nvPicPr>
        <p:blipFill>
          <a:blip r:embed="rId2"/>
          <a:stretch>
            <a:fillRect/>
          </a:stretch>
        </p:blipFill>
        <p:spPr>
          <a:xfrm>
            <a:off x="673483" y="1653249"/>
            <a:ext cx="4950325" cy="1041510"/>
          </a:xfrm>
          <a:prstGeom prst="rect">
            <a:avLst/>
          </a:prstGeom>
        </p:spPr>
      </p:pic>
      <p:pic>
        <p:nvPicPr>
          <p:cNvPr id="10" name="Picture 9" descr="Graphical user interface, application&#10;&#10;Description automatically generated">
            <a:extLst>
              <a:ext uri="{FF2B5EF4-FFF2-40B4-BE49-F238E27FC236}">
                <a16:creationId xmlns:a16="http://schemas.microsoft.com/office/drawing/2014/main" id="{0609974E-1162-4DC0-A236-C7A533354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483" y="2937089"/>
            <a:ext cx="3752850" cy="3615055"/>
          </a:xfrm>
          <a:prstGeom prst="rect">
            <a:avLst/>
          </a:prstGeom>
        </p:spPr>
      </p:pic>
      <p:sp>
        <p:nvSpPr>
          <p:cNvPr id="12" name="TextBox 11">
            <a:extLst>
              <a:ext uri="{FF2B5EF4-FFF2-40B4-BE49-F238E27FC236}">
                <a16:creationId xmlns:a16="http://schemas.microsoft.com/office/drawing/2014/main" id="{DF3FD94B-6EB2-435D-8CA1-07F21C06A660}"/>
              </a:ext>
            </a:extLst>
          </p:cNvPr>
          <p:cNvSpPr txBox="1"/>
          <p:nvPr/>
        </p:nvSpPr>
        <p:spPr>
          <a:xfrm>
            <a:off x="6164840" y="1660099"/>
            <a:ext cx="5251843" cy="2308324"/>
          </a:xfrm>
          <a:prstGeom prst="rect">
            <a:avLst/>
          </a:prstGeom>
          <a:noFill/>
        </p:spPr>
        <p:txBody>
          <a:bodyPr wrap="square">
            <a:spAutoFit/>
          </a:bodyPr>
          <a:lstStyle/>
          <a:p>
            <a:r>
              <a:rPr lang="en-GB" sz="1200" dirty="0">
                <a:solidFill>
                  <a:srgbClr val="16161F"/>
                </a:solidFill>
                <a:effectLst/>
                <a:ea typeface="Times New Roman" panose="02020603050405020304" pitchFamily="18" charset="0"/>
              </a:rPr>
              <a:t>The booker will need to open his quote again (or follow the link on the email and click on </a:t>
            </a:r>
            <a:r>
              <a:rPr lang="en-GB" sz="1200" b="1" dirty="0">
                <a:solidFill>
                  <a:srgbClr val="16161F"/>
                </a:solidFill>
                <a:effectLst/>
                <a:ea typeface="Times New Roman" panose="02020603050405020304" pitchFamily="18" charset="0"/>
              </a:rPr>
              <a:t>complete booking</a:t>
            </a:r>
            <a:r>
              <a:rPr lang="en-GB" sz="1200" dirty="0">
                <a:solidFill>
                  <a:srgbClr val="16161F"/>
                </a:solidFill>
                <a:effectLst/>
                <a:ea typeface="Times New Roman" panose="02020603050405020304" pitchFamily="18" charset="0"/>
              </a:rPr>
              <a:t>), and proceed to the checkout with the same quote. </a:t>
            </a:r>
          </a:p>
          <a:p>
            <a:endParaRPr lang="en-GB" sz="1200" dirty="0">
              <a:effectLst/>
              <a:ea typeface="Times New Roman" panose="02020603050405020304" pitchFamily="18" charset="0"/>
            </a:endParaRPr>
          </a:p>
          <a:p>
            <a:r>
              <a:rPr lang="en-GB" sz="1200" dirty="0">
                <a:solidFill>
                  <a:srgbClr val="16161F"/>
                </a:solidFill>
                <a:effectLst/>
                <a:ea typeface="Times New Roman" panose="02020603050405020304" pitchFamily="18" charset="0"/>
              </a:rPr>
              <a:t>If in the meantime, the quote has expired, the user can use the </a:t>
            </a:r>
            <a:r>
              <a:rPr lang="en-GB" sz="1200" u="sng" dirty="0">
                <a:solidFill>
                  <a:srgbClr val="1F73B7"/>
                </a:solidFill>
                <a:effectLst/>
                <a:ea typeface="Times New Roman" panose="02020603050405020304" pitchFamily="18" charset="0"/>
                <a:hlinkClick r:id="rId4"/>
              </a:rPr>
              <a:t>research functionality</a:t>
            </a:r>
            <a:r>
              <a:rPr lang="en-GB" sz="1200" dirty="0">
                <a:solidFill>
                  <a:srgbClr val="16161F"/>
                </a:solidFill>
                <a:effectLst/>
                <a:ea typeface="Times New Roman" panose="02020603050405020304" pitchFamily="18" charset="0"/>
              </a:rPr>
              <a:t> to have access to live availability and prices, and will then need to add the flights to the cart, and checkout. </a:t>
            </a:r>
            <a:endParaRPr lang="en-GB" sz="1200" dirty="0">
              <a:effectLst/>
              <a:ea typeface="Times New Roman" panose="02020603050405020304" pitchFamily="18" charset="0"/>
            </a:endParaRPr>
          </a:p>
          <a:p>
            <a:endParaRPr lang="en-GB" sz="1200" dirty="0">
              <a:solidFill>
                <a:srgbClr val="16161F"/>
              </a:solidFill>
              <a:effectLst/>
              <a:ea typeface="Times New Roman" panose="02020603050405020304" pitchFamily="18" charset="0"/>
            </a:endParaRPr>
          </a:p>
          <a:p>
            <a:pPr marL="171450" indent="-171450">
              <a:buFont typeface="Arial" panose="020B0604020202020204" pitchFamily="34" charset="0"/>
              <a:buChar char="•"/>
            </a:pPr>
            <a:r>
              <a:rPr lang="en-GB" sz="1200" dirty="0">
                <a:solidFill>
                  <a:srgbClr val="16161F"/>
                </a:solidFill>
                <a:effectLst/>
                <a:ea typeface="Times New Roman" panose="02020603050405020304" pitchFamily="18" charset="0"/>
              </a:rPr>
              <a:t>Please note that in case the booker is also the approver, we will skip the approval process and automatically approve the trip.</a:t>
            </a:r>
          </a:p>
          <a:p>
            <a:pPr marL="171450" indent="-171450">
              <a:buFont typeface="Arial" panose="020B0604020202020204" pitchFamily="34" charset="0"/>
              <a:buChar char="•"/>
            </a:pPr>
            <a:endParaRPr lang="en-GB" sz="1200" dirty="0">
              <a:effectLst/>
              <a:ea typeface="Times New Roman" panose="02020603050405020304" pitchFamily="18" charset="0"/>
            </a:endParaRPr>
          </a:p>
          <a:p>
            <a:r>
              <a:rPr lang="en-GB" sz="1200" dirty="0">
                <a:solidFill>
                  <a:srgbClr val="16161F"/>
                </a:solidFill>
                <a:effectLst/>
                <a:ea typeface="Times New Roman" panose="02020603050405020304" pitchFamily="18" charset="0"/>
              </a:rPr>
              <a:t>A trip is not confirmed until you have received your full Uniglobe itinerary and the status of the trip changes to finalized</a:t>
            </a:r>
            <a:r>
              <a:rPr lang="en-GB" sz="1200" dirty="0">
                <a:solidFill>
                  <a:srgbClr val="16161F"/>
                </a:solidFill>
                <a:ea typeface="Times New Roman" panose="02020603050405020304" pitchFamily="18" charset="0"/>
              </a:rPr>
              <a:t> </a:t>
            </a:r>
            <a:r>
              <a:rPr lang="en-GB" sz="1200" dirty="0">
                <a:solidFill>
                  <a:srgbClr val="16161F"/>
                </a:solidFill>
                <a:effectLst/>
                <a:ea typeface="Times New Roman" panose="02020603050405020304" pitchFamily="18" charset="0"/>
              </a:rPr>
              <a:t>in green in the </a:t>
            </a:r>
            <a:r>
              <a:rPr lang="en-GB" sz="1200" b="1" dirty="0">
                <a:solidFill>
                  <a:schemeClr val="accent1"/>
                </a:solidFill>
                <a:effectLst/>
                <a:ea typeface="Times New Roman" panose="02020603050405020304" pitchFamily="18" charset="0"/>
              </a:rPr>
              <a:t>Trips section.</a:t>
            </a:r>
            <a:endParaRPr lang="en-GB" sz="1200" dirty="0">
              <a:effectLst/>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7A55B5A3-0BF2-4DD3-B0A0-91D241B4E9B0}"/>
              </a:ext>
            </a:extLst>
          </p:cNvPr>
          <p:cNvCxnSpPr>
            <a:cxnSpLocks/>
          </p:cNvCxnSpPr>
          <p:nvPr/>
        </p:nvCxnSpPr>
        <p:spPr>
          <a:xfrm flipH="1">
            <a:off x="9942990" y="4153089"/>
            <a:ext cx="284086" cy="5711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9FED725-A0CD-447F-B5FB-E6B63C035BB9}"/>
              </a:ext>
            </a:extLst>
          </p:cNvPr>
          <p:cNvCxnSpPr>
            <a:cxnSpLocks/>
          </p:cNvCxnSpPr>
          <p:nvPr/>
        </p:nvCxnSpPr>
        <p:spPr>
          <a:xfrm flipH="1">
            <a:off x="4351645" y="5734794"/>
            <a:ext cx="358774" cy="585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F8D7DBA-0E41-4E0B-BC86-7E3A54AC3003}"/>
              </a:ext>
            </a:extLst>
          </p:cNvPr>
          <p:cNvSpPr txBox="1"/>
          <p:nvPr/>
        </p:nvSpPr>
        <p:spPr>
          <a:xfrm>
            <a:off x="4703573" y="5432067"/>
            <a:ext cx="1392427" cy="646331"/>
          </a:xfrm>
          <a:prstGeom prst="rect">
            <a:avLst/>
          </a:prstGeom>
          <a:noFill/>
        </p:spPr>
        <p:txBody>
          <a:bodyPr wrap="square" rtlCol="0">
            <a:spAutoFit/>
          </a:bodyPr>
          <a:lstStyle/>
          <a:p>
            <a:r>
              <a:rPr lang="en-US" dirty="0"/>
              <a:t>Complete booking</a:t>
            </a:r>
            <a:endParaRPr lang="en-GB" dirty="0"/>
          </a:p>
        </p:txBody>
      </p:sp>
      <p:sp>
        <p:nvSpPr>
          <p:cNvPr id="8" name="TextBox 7">
            <a:extLst>
              <a:ext uri="{FF2B5EF4-FFF2-40B4-BE49-F238E27FC236}">
                <a16:creationId xmlns:a16="http://schemas.microsoft.com/office/drawing/2014/main" id="{55B9EFE9-5890-4A77-BD15-BF9A4A4C7C11}"/>
              </a:ext>
            </a:extLst>
          </p:cNvPr>
          <p:cNvSpPr txBox="1"/>
          <p:nvPr/>
        </p:nvSpPr>
        <p:spPr>
          <a:xfrm>
            <a:off x="6231685" y="5820152"/>
            <a:ext cx="4811697" cy="923330"/>
          </a:xfrm>
          <a:prstGeom prst="rect">
            <a:avLst/>
          </a:prstGeom>
          <a:noFill/>
        </p:spPr>
        <p:txBody>
          <a:bodyPr wrap="square" rtlCol="0">
            <a:spAutoFit/>
          </a:bodyPr>
          <a:lstStyle/>
          <a:p>
            <a:r>
              <a:rPr lang="en-US" dirty="0">
                <a:solidFill>
                  <a:srgbClr val="FF0000"/>
                </a:solidFill>
              </a:rPr>
              <a:t>CHECK YOUR ITINERARY CAREFULLY ONCE THE BOOKING IS APPROVED AND BOOKED TO ENSURE YOU HAVE REBOOKED ALL PRODUCTS CORRECTLY.</a:t>
            </a:r>
            <a:endParaRPr lang="en-GB" dirty="0">
              <a:solidFill>
                <a:srgbClr val="FF0000"/>
              </a:solidFill>
            </a:endParaRPr>
          </a:p>
        </p:txBody>
      </p:sp>
      <p:pic>
        <p:nvPicPr>
          <p:cNvPr id="2" name="Picture 1">
            <a:extLst>
              <a:ext uri="{FF2B5EF4-FFF2-40B4-BE49-F238E27FC236}">
                <a16:creationId xmlns:a16="http://schemas.microsoft.com/office/drawing/2014/main" id="{B69A0786-CE6E-7E4A-324F-149AC88661E1}"/>
              </a:ext>
            </a:extLst>
          </p:cNvPr>
          <p:cNvPicPr>
            <a:picLocks noChangeAspect="1"/>
          </p:cNvPicPr>
          <p:nvPr/>
        </p:nvPicPr>
        <p:blipFill>
          <a:blip r:embed="rId5">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
        <p:nvSpPr>
          <p:cNvPr id="4" name="TextBox 3">
            <a:extLst>
              <a:ext uri="{FF2B5EF4-FFF2-40B4-BE49-F238E27FC236}">
                <a16:creationId xmlns:a16="http://schemas.microsoft.com/office/drawing/2014/main" id="{332C417B-FDD8-0932-68DE-021119B0FE39}"/>
              </a:ext>
            </a:extLst>
          </p:cNvPr>
          <p:cNvSpPr txBox="1"/>
          <p:nvPr/>
        </p:nvSpPr>
        <p:spPr>
          <a:xfrm>
            <a:off x="1259588" y="2188438"/>
            <a:ext cx="1290320" cy="215444"/>
          </a:xfrm>
          <a:prstGeom prst="rect">
            <a:avLst/>
          </a:prstGeom>
          <a:noFill/>
        </p:spPr>
        <p:txBody>
          <a:bodyPr wrap="square" rtlCol="0">
            <a:spAutoFit/>
          </a:bodyPr>
          <a:lstStyle/>
          <a:p>
            <a:r>
              <a:rPr lang="en-GB" sz="800" dirty="0" err="1"/>
              <a:t>xxxxxxxxxxxx</a:t>
            </a:r>
            <a:endParaRPr lang="en-GB" sz="800" dirty="0"/>
          </a:p>
        </p:txBody>
      </p:sp>
      <p:pic>
        <p:nvPicPr>
          <p:cNvPr id="16" name="Picture 15">
            <a:extLst>
              <a:ext uri="{FF2B5EF4-FFF2-40B4-BE49-F238E27FC236}">
                <a16:creationId xmlns:a16="http://schemas.microsoft.com/office/drawing/2014/main" id="{1DD8FF69-60D9-6088-8FA1-61654D7009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73240" y="4001227"/>
            <a:ext cx="4629885" cy="1754005"/>
          </a:xfrm>
          <a:prstGeom prst="rect">
            <a:avLst/>
          </a:prstGeom>
        </p:spPr>
      </p:pic>
    </p:spTree>
    <p:extLst>
      <p:ext uri="{BB962C8B-B14F-4D97-AF65-F5344CB8AC3E}">
        <p14:creationId xmlns:p14="http://schemas.microsoft.com/office/powerpoint/2010/main" val="886262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7147166" cy="461665"/>
          </a:xfrm>
          <a:prstGeom prst="rect">
            <a:avLst/>
          </a:prstGeom>
          <a:noFill/>
        </p:spPr>
        <p:txBody>
          <a:bodyPr wrap="square" rtlCol="0">
            <a:spAutoFit/>
          </a:bodyPr>
          <a:lstStyle/>
          <a:p>
            <a:r>
              <a:rPr lang="en-GB" sz="2400" dirty="0"/>
              <a:t>How to finalise your booking once it's been approved</a:t>
            </a:r>
            <a:r>
              <a:rPr lang="en-GB" sz="1200" dirty="0"/>
              <a:t>:</a:t>
            </a:r>
          </a:p>
        </p:txBody>
      </p:sp>
      <p:pic>
        <p:nvPicPr>
          <p:cNvPr id="8" name="Picture 7">
            <a:extLst>
              <a:ext uri="{FF2B5EF4-FFF2-40B4-BE49-F238E27FC236}">
                <a16:creationId xmlns:a16="http://schemas.microsoft.com/office/drawing/2014/main" id="{DCB3E9E2-42B6-A7CA-4C24-80C99F5F6513}"/>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
        <p:nvSpPr>
          <p:cNvPr id="13" name="TextBox 12">
            <a:extLst>
              <a:ext uri="{FF2B5EF4-FFF2-40B4-BE49-F238E27FC236}">
                <a16:creationId xmlns:a16="http://schemas.microsoft.com/office/drawing/2014/main" id="{624C13F2-5FF2-8585-E5B5-E98D91910097}"/>
              </a:ext>
            </a:extLst>
          </p:cNvPr>
          <p:cNvSpPr txBox="1"/>
          <p:nvPr/>
        </p:nvSpPr>
        <p:spPr>
          <a:xfrm>
            <a:off x="676034" y="1050487"/>
            <a:ext cx="11515966" cy="2585323"/>
          </a:xfrm>
          <a:prstGeom prst="rect">
            <a:avLst/>
          </a:prstGeom>
          <a:noFill/>
        </p:spPr>
        <p:txBody>
          <a:bodyPr wrap="square">
            <a:spAutoFit/>
          </a:bodyPr>
          <a:lstStyle/>
          <a:p>
            <a:r>
              <a:rPr lang="en-GB" dirty="0"/>
              <a:t>Once your trip is approved , Your action is required to complete the booking. </a:t>
            </a:r>
            <a:r>
              <a:rPr lang="en-GB" dirty="0">
                <a:solidFill>
                  <a:srgbClr val="FF0000"/>
                </a:solidFill>
              </a:rPr>
              <a:t>Please note approval does not automatically finalise a booking. You MUST now follow these steps to complete your booking.</a:t>
            </a:r>
          </a:p>
          <a:p>
            <a:endParaRPr lang="en-GB" dirty="0"/>
          </a:p>
          <a:p>
            <a:r>
              <a:rPr lang="en-GB" b="1" dirty="0"/>
              <a:t>THIS MUST BE DONE IN THE SAME TRIP NUMBER</a:t>
            </a:r>
            <a:endParaRPr lang="en-GB" dirty="0"/>
          </a:p>
          <a:p>
            <a:r>
              <a:rPr lang="en-GB" dirty="0"/>
              <a:t>If your trip has been approved, please follow the instructions below: </a:t>
            </a:r>
          </a:p>
          <a:p>
            <a:r>
              <a:rPr lang="en-GB" dirty="0"/>
              <a:t>It is possible items cannot be </a:t>
            </a:r>
            <a:r>
              <a:rPr lang="en-GB" sz="1400" dirty="0"/>
              <a:t>confirmed</a:t>
            </a:r>
            <a:r>
              <a:rPr lang="en-GB" dirty="0"/>
              <a:t> due to changes in prices or availability, then you will need to search again.</a:t>
            </a:r>
          </a:p>
          <a:p>
            <a:r>
              <a:rPr lang="en-GB" dirty="0"/>
              <a:t>It is also possible items price has already expired.</a:t>
            </a:r>
          </a:p>
          <a:p>
            <a:r>
              <a:rPr lang="en-GB" dirty="0"/>
              <a:t>Recall the approved trip number, Click the </a:t>
            </a:r>
            <a:r>
              <a:rPr lang="en-GB" b="1" dirty="0"/>
              <a:t>three dots</a:t>
            </a:r>
            <a:r>
              <a:rPr lang="en-GB" dirty="0"/>
              <a:t> top right then select </a:t>
            </a:r>
            <a:r>
              <a:rPr lang="en-GB" b="1" dirty="0"/>
              <a:t>Show cancelled items</a:t>
            </a:r>
            <a:r>
              <a:rPr lang="en-GB" dirty="0"/>
              <a:t>.</a:t>
            </a:r>
          </a:p>
          <a:p>
            <a:endParaRPr lang="en-GB" dirty="0"/>
          </a:p>
        </p:txBody>
      </p:sp>
      <p:pic>
        <p:nvPicPr>
          <p:cNvPr id="17" name="Picture 16" descr="Trip overview- show cancelled items">
            <a:extLst>
              <a:ext uri="{FF2B5EF4-FFF2-40B4-BE49-F238E27FC236}">
                <a16:creationId xmlns:a16="http://schemas.microsoft.com/office/drawing/2014/main" id="{F891F0C0-E0B9-9BE5-C9B8-B8391DE2D167}"/>
              </a:ext>
            </a:extLst>
          </p:cNvPr>
          <p:cNvPicPr>
            <a:picLocks noChangeAspect="1"/>
          </p:cNvPicPr>
          <p:nvPr/>
        </p:nvPicPr>
        <p:blipFill>
          <a:blip r:embed="rId3"/>
          <a:stretch>
            <a:fillRect/>
          </a:stretch>
        </p:blipFill>
        <p:spPr>
          <a:xfrm>
            <a:off x="806158" y="3635810"/>
            <a:ext cx="7084775" cy="2972036"/>
          </a:xfrm>
          <a:prstGeom prst="rect">
            <a:avLst/>
          </a:prstGeom>
        </p:spPr>
      </p:pic>
      <p:cxnSp>
        <p:nvCxnSpPr>
          <p:cNvPr id="19" name="Straight Arrow Connector 18">
            <a:extLst>
              <a:ext uri="{FF2B5EF4-FFF2-40B4-BE49-F238E27FC236}">
                <a16:creationId xmlns:a16="http://schemas.microsoft.com/office/drawing/2014/main" id="{FD1E52EC-2ED1-9AAA-3AAF-7FC2456A5D28}"/>
              </a:ext>
            </a:extLst>
          </p:cNvPr>
          <p:cNvCxnSpPr>
            <a:cxnSpLocks/>
          </p:cNvCxnSpPr>
          <p:nvPr/>
        </p:nvCxnSpPr>
        <p:spPr>
          <a:xfrm flipH="1">
            <a:off x="5528733" y="4267690"/>
            <a:ext cx="228600" cy="134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56A62EA-7D86-BA6D-D44C-10F53D6E4705}"/>
              </a:ext>
            </a:extLst>
          </p:cNvPr>
          <p:cNvSpPr txBox="1"/>
          <p:nvPr/>
        </p:nvSpPr>
        <p:spPr>
          <a:xfrm>
            <a:off x="5684257" y="4073737"/>
            <a:ext cx="2336800" cy="461665"/>
          </a:xfrm>
          <a:prstGeom prst="rect">
            <a:avLst/>
          </a:prstGeom>
          <a:noFill/>
        </p:spPr>
        <p:txBody>
          <a:bodyPr wrap="square" rtlCol="0">
            <a:spAutoFit/>
          </a:bodyPr>
          <a:lstStyle/>
          <a:p>
            <a:r>
              <a:rPr lang="en-GB" sz="1200" dirty="0"/>
              <a:t>Click the </a:t>
            </a:r>
            <a:r>
              <a:rPr lang="en-GB" sz="1200" b="1" dirty="0"/>
              <a:t>three dots</a:t>
            </a:r>
            <a:r>
              <a:rPr lang="en-GB" sz="1200" dirty="0"/>
              <a:t> top right then select </a:t>
            </a:r>
            <a:r>
              <a:rPr lang="en-GB" sz="1200" b="1" dirty="0"/>
              <a:t>Show cancelled items</a:t>
            </a:r>
            <a:endParaRPr lang="en-GB" sz="1200" dirty="0"/>
          </a:p>
        </p:txBody>
      </p:sp>
      <p:sp>
        <p:nvSpPr>
          <p:cNvPr id="21" name="TextBox 20">
            <a:extLst>
              <a:ext uri="{FF2B5EF4-FFF2-40B4-BE49-F238E27FC236}">
                <a16:creationId xmlns:a16="http://schemas.microsoft.com/office/drawing/2014/main" id="{FC61E710-16E9-E835-D8A5-AB0B8BDCF41B}"/>
              </a:ext>
            </a:extLst>
          </p:cNvPr>
          <p:cNvSpPr txBox="1"/>
          <p:nvPr/>
        </p:nvSpPr>
        <p:spPr>
          <a:xfrm>
            <a:off x="8278575" y="3429000"/>
            <a:ext cx="3278425" cy="1600438"/>
          </a:xfrm>
          <a:prstGeom prst="rect">
            <a:avLst/>
          </a:prstGeom>
          <a:noFill/>
        </p:spPr>
        <p:txBody>
          <a:bodyPr wrap="square" rtlCol="0">
            <a:spAutoFit/>
          </a:bodyPr>
          <a:lstStyle/>
          <a:p>
            <a:r>
              <a:rPr lang="en-GB" sz="1400" b="1" u="sng" dirty="0"/>
              <a:t>To research hotels:</a:t>
            </a:r>
            <a:endParaRPr lang="en-GB" sz="1400" dirty="0"/>
          </a:p>
          <a:p>
            <a:r>
              <a:rPr lang="en-GB" sz="1400" dirty="0"/>
              <a:t>Click </a:t>
            </a:r>
            <a:r>
              <a:rPr lang="en-GB" sz="1400" b="1" dirty="0"/>
              <a:t>hotel tab,</a:t>
            </a:r>
            <a:r>
              <a:rPr lang="en-GB" sz="1400" dirty="0"/>
              <a:t> research hotel, click </a:t>
            </a:r>
            <a:r>
              <a:rPr lang="en-GB" sz="1400" b="1" dirty="0"/>
              <a:t>view rates</a:t>
            </a:r>
            <a:r>
              <a:rPr lang="en-GB" sz="1400" dirty="0"/>
              <a:t>, click </a:t>
            </a:r>
            <a:r>
              <a:rPr lang="en-GB" sz="1400" b="1" dirty="0"/>
              <a:t>add to trip,</a:t>
            </a:r>
            <a:r>
              <a:rPr lang="en-GB" sz="1400" dirty="0"/>
              <a:t> tick the terms and conditions box and click </a:t>
            </a:r>
            <a:r>
              <a:rPr lang="en-GB" sz="1400" b="1" dirty="0"/>
              <a:t>proceed to check out</a:t>
            </a:r>
            <a:r>
              <a:rPr lang="en-GB" sz="1400" dirty="0"/>
              <a:t> - click </a:t>
            </a:r>
            <a:r>
              <a:rPr lang="en-GB" sz="1400" b="1" dirty="0"/>
              <a:t>book and finalize</a:t>
            </a:r>
            <a:endParaRPr lang="en-GB" sz="1400" dirty="0"/>
          </a:p>
          <a:p>
            <a:r>
              <a:rPr lang="en-GB" sz="1400" b="1" u="sng" dirty="0"/>
              <a:t>This MUST be in the same trip number.</a:t>
            </a:r>
            <a:endParaRPr lang="en-GB" sz="1400" dirty="0"/>
          </a:p>
          <a:p>
            <a:endParaRPr lang="en-GB" sz="1400" dirty="0"/>
          </a:p>
        </p:txBody>
      </p:sp>
      <p:sp>
        <p:nvSpPr>
          <p:cNvPr id="22" name="TextBox 21">
            <a:extLst>
              <a:ext uri="{FF2B5EF4-FFF2-40B4-BE49-F238E27FC236}">
                <a16:creationId xmlns:a16="http://schemas.microsoft.com/office/drawing/2014/main" id="{32479DB4-2C5E-759C-577A-CBD4B7B41A80}"/>
              </a:ext>
            </a:extLst>
          </p:cNvPr>
          <p:cNvSpPr txBox="1"/>
          <p:nvPr/>
        </p:nvSpPr>
        <p:spPr>
          <a:xfrm>
            <a:off x="8278575" y="4899572"/>
            <a:ext cx="3278425" cy="1815882"/>
          </a:xfrm>
          <a:prstGeom prst="rect">
            <a:avLst/>
          </a:prstGeom>
          <a:noFill/>
        </p:spPr>
        <p:txBody>
          <a:bodyPr wrap="square" rtlCol="0">
            <a:spAutoFit/>
          </a:bodyPr>
          <a:lstStyle/>
          <a:p>
            <a:r>
              <a:rPr lang="en-GB" sz="1400" b="1" u="sng" dirty="0"/>
              <a:t>To research flights:</a:t>
            </a:r>
            <a:endParaRPr lang="en-GB" sz="1400" dirty="0"/>
          </a:p>
          <a:p>
            <a:r>
              <a:rPr lang="en-GB" sz="1400" dirty="0"/>
              <a:t>Click </a:t>
            </a:r>
            <a:r>
              <a:rPr lang="en-GB" sz="1400" b="1" dirty="0"/>
              <a:t>check price</a:t>
            </a:r>
            <a:r>
              <a:rPr lang="en-GB" sz="1400" dirty="0"/>
              <a:t>, a </a:t>
            </a:r>
            <a:r>
              <a:rPr lang="en-GB" sz="1400" b="1" dirty="0"/>
              <a:t>price check</a:t>
            </a:r>
            <a:r>
              <a:rPr lang="en-GB" sz="1400" dirty="0"/>
              <a:t> box will appear , click </a:t>
            </a:r>
            <a:r>
              <a:rPr lang="en-GB" sz="1400" b="1" dirty="0"/>
              <a:t>proceed</a:t>
            </a:r>
            <a:r>
              <a:rPr lang="en-GB" sz="1400" dirty="0"/>
              <a:t> to add to cart, tick the terms and conditions box and click </a:t>
            </a:r>
            <a:r>
              <a:rPr lang="en-GB" sz="1400" b="1" dirty="0"/>
              <a:t>proceed to check out</a:t>
            </a:r>
            <a:r>
              <a:rPr lang="en-GB" sz="1400" dirty="0"/>
              <a:t> - click </a:t>
            </a:r>
            <a:r>
              <a:rPr lang="en-GB" sz="1400" b="1" dirty="0"/>
              <a:t>book and finalize</a:t>
            </a:r>
            <a:endParaRPr lang="en-GB" sz="1400" dirty="0"/>
          </a:p>
          <a:p>
            <a:r>
              <a:rPr lang="en-GB" sz="1400" b="1" u="sng" dirty="0"/>
              <a:t>This MUST be in the same trip number.</a:t>
            </a:r>
            <a:endParaRPr lang="en-GB" sz="1400" dirty="0"/>
          </a:p>
          <a:p>
            <a:endParaRPr lang="en-GB" sz="1400" dirty="0"/>
          </a:p>
        </p:txBody>
      </p:sp>
    </p:spTree>
    <p:extLst>
      <p:ext uri="{BB962C8B-B14F-4D97-AF65-F5344CB8AC3E}">
        <p14:creationId xmlns:p14="http://schemas.microsoft.com/office/powerpoint/2010/main" val="271604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D9255-13E2-9414-C9DD-9D8E41B8BAE4}"/>
              </a:ext>
            </a:extLst>
          </p:cNvPr>
          <p:cNvSpPr>
            <a:spLocks noGrp="1"/>
          </p:cNvSpPr>
          <p:nvPr>
            <p:ph type="title"/>
          </p:nvPr>
        </p:nvSpPr>
        <p:spPr>
          <a:xfrm>
            <a:off x="838200" y="365125"/>
            <a:ext cx="4953000" cy="1325563"/>
          </a:xfrm>
        </p:spPr>
        <p:txBody>
          <a:bodyPr/>
          <a:lstStyle/>
          <a:p>
            <a:r>
              <a:rPr lang="en-GB" dirty="0"/>
              <a:t>Booking Confirmed.</a:t>
            </a:r>
          </a:p>
        </p:txBody>
      </p:sp>
      <p:pic>
        <p:nvPicPr>
          <p:cNvPr id="4" name="Content Placeholder 3" descr="booking confirmed screenshot-hotel">
            <a:extLst>
              <a:ext uri="{FF2B5EF4-FFF2-40B4-BE49-F238E27FC236}">
                <a16:creationId xmlns:a16="http://schemas.microsoft.com/office/drawing/2014/main" id="{9DF773F9-128C-0B24-6FA2-E20B00A0F6B4}"/>
              </a:ext>
            </a:extLst>
          </p:cNvPr>
          <p:cNvPicPr>
            <a:picLocks noGrp="1" noChangeAspect="1"/>
          </p:cNvPicPr>
          <p:nvPr>
            <p:ph idx="1"/>
          </p:nvPr>
        </p:nvPicPr>
        <p:blipFill>
          <a:blip r:embed="rId2"/>
          <a:stretch>
            <a:fillRect/>
          </a:stretch>
        </p:blipFill>
        <p:spPr>
          <a:xfrm>
            <a:off x="655320" y="1690688"/>
            <a:ext cx="7896363" cy="3911283"/>
          </a:xfrm>
          <a:prstGeom prst="rect">
            <a:avLst/>
          </a:prstGeom>
        </p:spPr>
      </p:pic>
      <p:sp>
        <p:nvSpPr>
          <p:cNvPr id="5" name="TextBox 4">
            <a:extLst>
              <a:ext uri="{FF2B5EF4-FFF2-40B4-BE49-F238E27FC236}">
                <a16:creationId xmlns:a16="http://schemas.microsoft.com/office/drawing/2014/main" id="{84F690DC-3A80-E4DE-21CF-0F0392F996B9}"/>
              </a:ext>
            </a:extLst>
          </p:cNvPr>
          <p:cNvSpPr txBox="1"/>
          <p:nvPr/>
        </p:nvSpPr>
        <p:spPr>
          <a:xfrm>
            <a:off x="8900160" y="1798320"/>
            <a:ext cx="3007360" cy="1754326"/>
          </a:xfrm>
          <a:prstGeom prst="rect">
            <a:avLst/>
          </a:prstGeom>
          <a:noFill/>
        </p:spPr>
        <p:txBody>
          <a:bodyPr wrap="square" rtlCol="0">
            <a:spAutoFit/>
          </a:bodyPr>
          <a:lstStyle/>
          <a:p>
            <a:r>
              <a:rPr lang="en-GB" dirty="0"/>
              <a:t>To ensure your booking is complete. click into the booking and all elements will show a green ticketed/confirmed and will have a supplier reference.</a:t>
            </a:r>
          </a:p>
        </p:txBody>
      </p:sp>
      <p:sp>
        <p:nvSpPr>
          <p:cNvPr id="6" name="TextBox 5">
            <a:extLst>
              <a:ext uri="{FF2B5EF4-FFF2-40B4-BE49-F238E27FC236}">
                <a16:creationId xmlns:a16="http://schemas.microsoft.com/office/drawing/2014/main" id="{19EAA93C-46D3-CB04-FCDC-D01E370F7AE7}"/>
              </a:ext>
            </a:extLst>
          </p:cNvPr>
          <p:cNvSpPr txBox="1"/>
          <p:nvPr/>
        </p:nvSpPr>
        <p:spPr>
          <a:xfrm>
            <a:off x="1964267" y="5664200"/>
            <a:ext cx="2167466" cy="307777"/>
          </a:xfrm>
          <a:prstGeom prst="rect">
            <a:avLst/>
          </a:prstGeom>
          <a:noFill/>
        </p:spPr>
        <p:txBody>
          <a:bodyPr wrap="square" rtlCol="0">
            <a:spAutoFit/>
          </a:bodyPr>
          <a:lstStyle/>
          <a:p>
            <a:r>
              <a:rPr lang="en-GB" sz="1400" dirty="0"/>
              <a:t>Supplier reference number</a:t>
            </a:r>
          </a:p>
        </p:txBody>
      </p:sp>
      <p:cxnSp>
        <p:nvCxnSpPr>
          <p:cNvPr id="8" name="Straight Arrow Connector 7">
            <a:extLst>
              <a:ext uri="{FF2B5EF4-FFF2-40B4-BE49-F238E27FC236}">
                <a16:creationId xmlns:a16="http://schemas.microsoft.com/office/drawing/2014/main" id="{908C98A5-441D-4DA0-91AC-48F7CCBB9B47}"/>
              </a:ext>
            </a:extLst>
          </p:cNvPr>
          <p:cNvCxnSpPr/>
          <p:nvPr/>
        </p:nvCxnSpPr>
        <p:spPr>
          <a:xfrm flipH="1" flipV="1">
            <a:off x="2768600" y="5520267"/>
            <a:ext cx="465667" cy="143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CC1E427-196D-15F7-5498-AD105CBF4113}"/>
              </a:ext>
            </a:extLst>
          </p:cNvPr>
          <p:cNvSpPr txBox="1"/>
          <p:nvPr/>
        </p:nvSpPr>
        <p:spPr>
          <a:xfrm>
            <a:off x="3623734" y="4014684"/>
            <a:ext cx="2167466" cy="307777"/>
          </a:xfrm>
          <a:prstGeom prst="rect">
            <a:avLst/>
          </a:prstGeom>
          <a:noFill/>
        </p:spPr>
        <p:txBody>
          <a:bodyPr wrap="square" rtlCol="0">
            <a:spAutoFit/>
          </a:bodyPr>
          <a:lstStyle/>
          <a:p>
            <a:r>
              <a:rPr lang="en-GB" sz="1400" dirty="0"/>
              <a:t>Green confirmed icon.</a:t>
            </a:r>
          </a:p>
        </p:txBody>
      </p:sp>
      <p:cxnSp>
        <p:nvCxnSpPr>
          <p:cNvPr id="10" name="Straight Arrow Connector 9">
            <a:extLst>
              <a:ext uri="{FF2B5EF4-FFF2-40B4-BE49-F238E27FC236}">
                <a16:creationId xmlns:a16="http://schemas.microsoft.com/office/drawing/2014/main" id="{6FD9C0E1-59ED-33DB-9764-BFE6CD543657}"/>
              </a:ext>
            </a:extLst>
          </p:cNvPr>
          <p:cNvCxnSpPr>
            <a:cxnSpLocks/>
            <a:stCxn id="9" idx="1"/>
          </p:cNvCxnSpPr>
          <p:nvPr/>
        </p:nvCxnSpPr>
        <p:spPr>
          <a:xfrm flipH="1" flipV="1">
            <a:off x="3378200" y="4168572"/>
            <a:ext cx="24553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09B52443-C818-73B5-7FF4-A69E223970A8}"/>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1377711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F8366B-DA7A-4AC1-A1A9-A7F4B044DE5A}"/>
              </a:ext>
            </a:extLst>
          </p:cNvPr>
          <p:cNvSpPr txBox="1"/>
          <p:nvPr/>
        </p:nvSpPr>
        <p:spPr>
          <a:xfrm>
            <a:off x="787400" y="450628"/>
            <a:ext cx="10210800" cy="1508105"/>
          </a:xfrm>
          <a:prstGeom prst="rect">
            <a:avLst/>
          </a:prstGeom>
          <a:noFill/>
        </p:spPr>
        <p:txBody>
          <a:bodyPr wrap="square" rtlCol="0">
            <a:spAutoFit/>
          </a:bodyPr>
          <a:lstStyle/>
          <a:p>
            <a:pPr algn="ctr"/>
            <a:r>
              <a:rPr lang="en-US" sz="8000" dirty="0">
                <a:solidFill>
                  <a:schemeClr val="accent1">
                    <a:lumMod val="50000"/>
                  </a:schemeClr>
                </a:solidFill>
              </a:rPr>
              <a:t>ATRIIS - Contents</a:t>
            </a:r>
            <a:endParaRPr lang="en-US" sz="4400" dirty="0">
              <a:solidFill>
                <a:schemeClr val="accent1">
                  <a:lumMod val="50000"/>
                </a:schemeClr>
              </a:solidFill>
            </a:endParaRPr>
          </a:p>
          <a:p>
            <a:pPr algn="ctr"/>
            <a:endParaRPr lang="en-US" sz="1200" dirty="0">
              <a:solidFill>
                <a:schemeClr val="accent1">
                  <a:lumMod val="50000"/>
                </a:schemeClr>
              </a:solidFill>
            </a:endParaRPr>
          </a:p>
        </p:txBody>
      </p:sp>
      <p:pic>
        <p:nvPicPr>
          <p:cNvPr id="2" name="Picture 1">
            <a:extLst>
              <a:ext uri="{FF2B5EF4-FFF2-40B4-BE49-F238E27FC236}">
                <a16:creationId xmlns:a16="http://schemas.microsoft.com/office/drawing/2014/main" id="{6D43CB87-8A55-44A4-8109-77D7C10A0BFD}"/>
              </a:ext>
            </a:extLst>
          </p:cNvPr>
          <p:cNvPicPr>
            <a:picLocks noChangeAspect="1"/>
          </p:cNvPicPr>
          <p:nvPr/>
        </p:nvPicPr>
        <p:blipFill>
          <a:blip r:embed="rId2"/>
          <a:stretch>
            <a:fillRect/>
          </a:stretch>
        </p:blipFill>
        <p:spPr>
          <a:xfrm>
            <a:off x="11207310" y="5932508"/>
            <a:ext cx="820964" cy="762000"/>
          </a:xfrm>
          <a:prstGeom prst="rect">
            <a:avLst/>
          </a:prstGeom>
        </p:spPr>
      </p:pic>
      <p:sp>
        <p:nvSpPr>
          <p:cNvPr id="4" name="TextBox 3">
            <a:extLst>
              <a:ext uri="{FF2B5EF4-FFF2-40B4-BE49-F238E27FC236}">
                <a16:creationId xmlns:a16="http://schemas.microsoft.com/office/drawing/2014/main" id="{D3BE72A8-7F50-4D3D-AFE1-0265B062C2C4}"/>
              </a:ext>
            </a:extLst>
          </p:cNvPr>
          <p:cNvSpPr txBox="1"/>
          <p:nvPr/>
        </p:nvSpPr>
        <p:spPr>
          <a:xfrm>
            <a:off x="694267" y="2610683"/>
            <a:ext cx="4851400" cy="3970318"/>
          </a:xfrm>
          <a:prstGeom prst="rect">
            <a:avLst/>
          </a:prstGeom>
          <a:noFill/>
        </p:spPr>
        <p:txBody>
          <a:bodyPr wrap="square" lIns="91440" tIns="45720" rIns="91440" bIns="45720" rtlCol="0" anchor="t">
            <a:spAutoFit/>
          </a:bodyPr>
          <a:lstStyle/>
          <a:p>
            <a:r>
              <a:rPr lang="en-US" dirty="0">
                <a:cs typeface="Calibri"/>
              </a:rPr>
              <a:t>Slide 2 – Contents</a:t>
            </a:r>
            <a:endParaRPr lang="en-US" dirty="0"/>
          </a:p>
          <a:p>
            <a:r>
              <a:rPr lang="en-US" dirty="0"/>
              <a:t>Slide 3 – Logging to Atriis</a:t>
            </a:r>
            <a:endParaRPr lang="en-US" dirty="0">
              <a:cs typeface="Calibri"/>
            </a:endParaRPr>
          </a:p>
          <a:p>
            <a:r>
              <a:rPr lang="en-US" dirty="0"/>
              <a:t>Slide 4 – User Profile </a:t>
            </a:r>
          </a:p>
          <a:p>
            <a:r>
              <a:rPr lang="en-US" dirty="0"/>
              <a:t>Slide 5 &amp; 6  – Booking a New Trip </a:t>
            </a:r>
            <a:endParaRPr lang="en-US" dirty="0">
              <a:cs typeface="Calibri"/>
            </a:endParaRPr>
          </a:p>
          <a:p>
            <a:r>
              <a:rPr lang="en-US" dirty="0"/>
              <a:t>Slide 7 -  Trip Status</a:t>
            </a:r>
            <a:endParaRPr lang="en-US" dirty="0">
              <a:cs typeface="Calibri"/>
            </a:endParaRPr>
          </a:p>
          <a:p>
            <a:r>
              <a:rPr lang="en-US" dirty="0"/>
              <a:t>Slide 8 -  Complete Trip Search</a:t>
            </a:r>
            <a:endParaRPr lang="en-US" dirty="0">
              <a:cs typeface="Calibri"/>
            </a:endParaRPr>
          </a:p>
          <a:p>
            <a:r>
              <a:rPr lang="en-US" dirty="0"/>
              <a:t>Slide 9 -  </a:t>
            </a:r>
            <a:r>
              <a:rPr lang="en-US" dirty="0">
                <a:cs typeface="Calibri"/>
              </a:rPr>
              <a:t>Adding Hold Baggage </a:t>
            </a:r>
            <a:endParaRPr lang="en-US" dirty="0"/>
          </a:p>
          <a:p>
            <a:r>
              <a:rPr lang="en-US" dirty="0">
                <a:cs typeface="Calibri"/>
              </a:rPr>
              <a:t>Slide 10 -12- </a:t>
            </a:r>
            <a:r>
              <a:rPr lang="en-US" dirty="0"/>
              <a:t>Search by Schedule </a:t>
            </a:r>
            <a:endParaRPr lang="en-US" dirty="0">
              <a:cs typeface="Calibri"/>
            </a:endParaRPr>
          </a:p>
          <a:p>
            <a:r>
              <a:rPr lang="en-US" dirty="0"/>
              <a:t>Slide 13– check out with approval </a:t>
            </a:r>
            <a:endParaRPr lang="en-US" dirty="0">
              <a:cs typeface="Calibri"/>
            </a:endParaRPr>
          </a:p>
          <a:p>
            <a:r>
              <a:rPr lang="en-US" dirty="0"/>
              <a:t>Slide 14 – Approval guidelines</a:t>
            </a:r>
            <a:endParaRPr lang="en-US" dirty="0">
              <a:cs typeface="Calibri"/>
            </a:endParaRPr>
          </a:p>
          <a:p>
            <a:r>
              <a:rPr lang="en-US" dirty="0"/>
              <a:t>Slide 15– Redirect for approval</a:t>
            </a:r>
            <a:endParaRPr lang="en-US" dirty="0">
              <a:cs typeface="Calibri"/>
            </a:endParaRPr>
          </a:p>
          <a:p>
            <a:r>
              <a:rPr lang="en-US" dirty="0"/>
              <a:t>Slide 16 – Pre-booking approval (instant purchase)</a:t>
            </a:r>
            <a:endParaRPr lang="en-US" dirty="0">
              <a:cs typeface="Calibri"/>
            </a:endParaRPr>
          </a:p>
          <a:p>
            <a:r>
              <a:rPr lang="en-US" dirty="0">
                <a:cs typeface="Calibri"/>
              </a:rPr>
              <a:t>Slide 17 – Action Required email</a:t>
            </a:r>
          </a:p>
          <a:p>
            <a:endParaRPr lang="en-GB" dirty="0"/>
          </a:p>
        </p:txBody>
      </p:sp>
      <p:sp>
        <p:nvSpPr>
          <p:cNvPr id="7" name="TextBox 6">
            <a:extLst>
              <a:ext uri="{FF2B5EF4-FFF2-40B4-BE49-F238E27FC236}">
                <a16:creationId xmlns:a16="http://schemas.microsoft.com/office/drawing/2014/main" id="{C8C8A120-82DB-42CB-9AEE-8F4241461396}"/>
              </a:ext>
            </a:extLst>
          </p:cNvPr>
          <p:cNvSpPr txBox="1"/>
          <p:nvPr/>
        </p:nvSpPr>
        <p:spPr>
          <a:xfrm>
            <a:off x="5925591" y="2610683"/>
            <a:ext cx="5793800" cy="3416320"/>
          </a:xfrm>
          <a:prstGeom prst="rect">
            <a:avLst/>
          </a:prstGeom>
          <a:noFill/>
        </p:spPr>
        <p:txBody>
          <a:bodyPr wrap="square" rtlCol="0">
            <a:spAutoFit/>
          </a:bodyPr>
          <a:lstStyle/>
          <a:p>
            <a:r>
              <a:rPr lang="en-US" dirty="0"/>
              <a:t>Slide 18 – How to finalize a booking once it's been approved</a:t>
            </a:r>
          </a:p>
          <a:p>
            <a:r>
              <a:rPr lang="en-US" dirty="0"/>
              <a:t>Slide 19– Trip Overview-Booking Confirmed</a:t>
            </a:r>
          </a:p>
          <a:p>
            <a:r>
              <a:rPr lang="en-US" dirty="0"/>
              <a:t>Slide 20 – Request Assistance- Chat Functionality</a:t>
            </a:r>
          </a:p>
          <a:p>
            <a:r>
              <a:rPr lang="en-US" dirty="0"/>
              <a:t>Slide 21 – Email Quotes</a:t>
            </a:r>
          </a:p>
          <a:p>
            <a:r>
              <a:rPr lang="en-US" dirty="0"/>
              <a:t>Slide 22-24  – Hotels</a:t>
            </a:r>
          </a:p>
          <a:p>
            <a:r>
              <a:rPr lang="en-US" dirty="0"/>
              <a:t>Slide 25   – Car Hire</a:t>
            </a:r>
          </a:p>
          <a:p>
            <a:r>
              <a:rPr lang="en-US" dirty="0"/>
              <a:t>Slide 26 -28- Additional Products</a:t>
            </a:r>
          </a:p>
          <a:p>
            <a:r>
              <a:rPr lang="en-US" dirty="0"/>
              <a:t>Slide 29- Booking Premier Inn Hotels</a:t>
            </a:r>
          </a:p>
          <a:p>
            <a:r>
              <a:rPr lang="en-US" dirty="0"/>
              <a:t>Slide 30- Mobile App</a:t>
            </a:r>
          </a:p>
          <a:p>
            <a:r>
              <a:rPr lang="en-US" dirty="0"/>
              <a:t>Slide 31 – Best Practice</a:t>
            </a:r>
          </a:p>
          <a:p>
            <a:r>
              <a:rPr lang="en-US" dirty="0"/>
              <a:t>Slide 32- Top Tip- Keep everything under one trip number</a:t>
            </a:r>
          </a:p>
          <a:p>
            <a:endParaRPr lang="en-GB" dirty="0"/>
          </a:p>
        </p:txBody>
      </p:sp>
      <p:pic>
        <p:nvPicPr>
          <p:cNvPr id="6" name="Picture 5">
            <a:extLst>
              <a:ext uri="{FF2B5EF4-FFF2-40B4-BE49-F238E27FC236}">
                <a16:creationId xmlns:a16="http://schemas.microsoft.com/office/drawing/2014/main" id="{A6042429-AB63-37AF-8758-893A7493331A}"/>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289408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F8366B-DA7A-4AC1-A1A9-A7F4B044DE5A}"/>
              </a:ext>
            </a:extLst>
          </p:cNvPr>
          <p:cNvSpPr txBox="1"/>
          <p:nvPr/>
        </p:nvSpPr>
        <p:spPr>
          <a:xfrm>
            <a:off x="676034" y="482858"/>
            <a:ext cx="3970116" cy="584775"/>
          </a:xfrm>
          <a:prstGeom prst="rect">
            <a:avLst/>
          </a:prstGeom>
          <a:noFill/>
        </p:spPr>
        <p:txBody>
          <a:bodyPr wrap="square" rtlCol="0">
            <a:spAutoFit/>
          </a:bodyPr>
          <a:lstStyle/>
          <a:p>
            <a:r>
              <a:rPr lang="en-US" sz="3200" dirty="0"/>
              <a:t>Trip Conversations </a:t>
            </a:r>
            <a:endParaRPr lang="en-GB" sz="1200" dirty="0"/>
          </a:p>
        </p:txBody>
      </p:sp>
      <p:sp>
        <p:nvSpPr>
          <p:cNvPr id="2" name="TextBox 1">
            <a:extLst>
              <a:ext uri="{FF2B5EF4-FFF2-40B4-BE49-F238E27FC236}">
                <a16:creationId xmlns:a16="http://schemas.microsoft.com/office/drawing/2014/main" id="{0FF9B179-0CB5-4595-AB5B-A96DFCCA7622}"/>
              </a:ext>
            </a:extLst>
          </p:cNvPr>
          <p:cNvSpPr txBox="1"/>
          <p:nvPr/>
        </p:nvSpPr>
        <p:spPr>
          <a:xfrm>
            <a:off x="676034" y="1185891"/>
            <a:ext cx="9544291" cy="1477328"/>
          </a:xfrm>
          <a:prstGeom prst="rect">
            <a:avLst/>
          </a:prstGeom>
          <a:noFill/>
        </p:spPr>
        <p:txBody>
          <a:bodyPr wrap="square" rtlCol="0">
            <a:spAutoFit/>
          </a:bodyPr>
          <a:lstStyle/>
          <a:p>
            <a:r>
              <a:rPr lang="en-US" dirty="0"/>
              <a:t>Please note, chats will be handled during normal office hours (Monday to Friday 0900 – 1700) and will incur </a:t>
            </a:r>
            <a:r>
              <a:rPr lang="en-US" u="sng" dirty="0"/>
              <a:t>offline</a:t>
            </a:r>
            <a:r>
              <a:rPr lang="en-US" dirty="0"/>
              <a:t> booking fees.</a:t>
            </a:r>
          </a:p>
          <a:p>
            <a:endParaRPr lang="en-US" dirty="0"/>
          </a:p>
          <a:p>
            <a:endParaRPr lang="en-US" dirty="0"/>
          </a:p>
          <a:p>
            <a:endParaRPr lang="en-GB" dirty="0"/>
          </a:p>
        </p:txBody>
      </p:sp>
      <p:sp>
        <p:nvSpPr>
          <p:cNvPr id="6" name="TextBox 5">
            <a:extLst>
              <a:ext uri="{FF2B5EF4-FFF2-40B4-BE49-F238E27FC236}">
                <a16:creationId xmlns:a16="http://schemas.microsoft.com/office/drawing/2014/main" id="{EC9DDFF0-A332-4E1F-A1CA-B961BD9D82D7}"/>
              </a:ext>
            </a:extLst>
          </p:cNvPr>
          <p:cNvSpPr txBox="1"/>
          <p:nvPr/>
        </p:nvSpPr>
        <p:spPr>
          <a:xfrm>
            <a:off x="5063266" y="203432"/>
            <a:ext cx="4868134" cy="830997"/>
          </a:xfrm>
          <a:prstGeom prst="rect">
            <a:avLst/>
          </a:prstGeom>
          <a:noFill/>
        </p:spPr>
        <p:txBody>
          <a:bodyPr wrap="square" rtlCol="0">
            <a:spAutoFit/>
          </a:bodyPr>
          <a:lstStyle/>
          <a:p>
            <a:r>
              <a:rPr lang="en-US" sz="1600" b="1" dirty="0"/>
              <a:t>Add email address in the “To” box then add comments to the “Details” box  and send message. This will open a chat thread.</a:t>
            </a:r>
          </a:p>
        </p:txBody>
      </p:sp>
      <p:pic>
        <p:nvPicPr>
          <p:cNvPr id="9" name="Picture 8">
            <a:extLst>
              <a:ext uri="{FF2B5EF4-FFF2-40B4-BE49-F238E27FC236}">
                <a16:creationId xmlns:a16="http://schemas.microsoft.com/office/drawing/2014/main" id="{015FA2C1-CC1A-C2AD-CE7C-806B184660FF}"/>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pic>
        <p:nvPicPr>
          <p:cNvPr id="10" name="Picture 9">
            <a:extLst>
              <a:ext uri="{FF2B5EF4-FFF2-40B4-BE49-F238E27FC236}">
                <a16:creationId xmlns:a16="http://schemas.microsoft.com/office/drawing/2014/main" id="{37767B14-2809-0F64-D39B-E67CFB14F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1969" y="630452"/>
            <a:ext cx="530571" cy="420035"/>
          </a:xfrm>
          <a:prstGeom prst="rect">
            <a:avLst/>
          </a:prstGeom>
        </p:spPr>
      </p:pic>
      <p:pic>
        <p:nvPicPr>
          <p:cNvPr id="12" name="Picture 11">
            <a:extLst>
              <a:ext uri="{FF2B5EF4-FFF2-40B4-BE49-F238E27FC236}">
                <a16:creationId xmlns:a16="http://schemas.microsoft.com/office/drawing/2014/main" id="{60269CC2-3DD7-DD06-6ED7-7D34E99BC8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5133" y="1985680"/>
            <a:ext cx="3336267" cy="4427762"/>
          </a:xfrm>
          <a:prstGeom prst="rect">
            <a:avLst/>
          </a:prstGeom>
        </p:spPr>
      </p:pic>
      <p:pic>
        <p:nvPicPr>
          <p:cNvPr id="14" name="Picture 13">
            <a:extLst>
              <a:ext uri="{FF2B5EF4-FFF2-40B4-BE49-F238E27FC236}">
                <a16:creationId xmlns:a16="http://schemas.microsoft.com/office/drawing/2014/main" id="{D0AF65AE-F34D-010D-1163-14E4231A5D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266" y="1985679"/>
            <a:ext cx="3107267" cy="4507640"/>
          </a:xfrm>
          <a:prstGeom prst="rect">
            <a:avLst/>
          </a:prstGeom>
        </p:spPr>
      </p:pic>
      <p:sp>
        <p:nvSpPr>
          <p:cNvPr id="17" name="TextBox 16">
            <a:extLst>
              <a:ext uri="{FF2B5EF4-FFF2-40B4-BE49-F238E27FC236}">
                <a16:creationId xmlns:a16="http://schemas.microsoft.com/office/drawing/2014/main" id="{5E6AAB12-F7E5-1BBC-4933-823C96D60BB8}"/>
              </a:ext>
            </a:extLst>
          </p:cNvPr>
          <p:cNvSpPr txBox="1"/>
          <p:nvPr/>
        </p:nvSpPr>
        <p:spPr>
          <a:xfrm>
            <a:off x="7052911" y="1910243"/>
            <a:ext cx="4597400" cy="4316566"/>
          </a:xfrm>
          <a:prstGeom prst="rect">
            <a:avLst/>
          </a:prstGeom>
          <a:noFill/>
        </p:spPr>
        <p:txBody>
          <a:bodyPr wrap="square">
            <a:spAutoFit/>
          </a:bodyPr>
          <a:lstStyle/>
          <a:p>
            <a:pPr>
              <a:spcBef>
                <a:spcPts val="1800"/>
              </a:spcBef>
              <a:spcAft>
                <a:spcPts val="900"/>
              </a:spcAft>
              <a:buNone/>
            </a:pPr>
            <a:r>
              <a:rPr lang="en-GB" sz="1400" b="1" u="none" strike="noStrike" dirty="0">
                <a:effectLst/>
                <a:latin typeface="Google Sans"/>
              </a:rPr>
              <a:t>How to Use the Chat Feature</a:t>
            </a:r>
          </a:p>
          <a:p>
            <a:pPr>
              <a:spcBef>
                <a:spcPts val="900"/>
              </a:spcBef>
              <a:spcAft>
                <a:spcPts val="1200"/>
              </a:spcAft>
              <a:buNone/>
            </a:pPr>
            <a:r>
              <a:rPr lang="en-GB" sz="1400" b="0" u="none" strike="noStrike" dirty="0">
                <a:effectLst/>
                <a:latin typeface="Google Sans"/>
              </a:rPr>
              <a:t>Follow these steps to chat with an agent directly inside your booking window:</a:t>
            </a:r>
          </a:p>
          <a:p>
            <a:pPr>
              <a:spcBef>
                <a:spcPts val="900"/>
              </a:spcBef>
              <a:spcAft>
                <a:spcPts val="900"/>
              </a:spcAft>
              <a:buFont typeface="+mj-lt"/>
              <a:buAutoNum type="arabicPeriod"/>
            </a:pPr>
            <a:r>
              <a:rPr lang="en-GB" sz="1400" b="1" u="none" strike="noStrike" dirty="0">
                <a:effectLst/>
                <a:latin typeface="Google Sans"/>
              </a:rPr>
              <a:t>Open the Booking</a:t>
            </a:r>
            <a:r>
              <a:rPr lang="en-GB" sz="1400" b="0" u="none" strike="noStrike" dirty="0">
                <a:effectLst/>
                <a:latin typeface="Google Sans"/>
              </a:rPr>
              <a:t>: Navigate to your active trip itinerary or pending booking request.</a:t>
            </a:r>
          </a:p>
          <a:p>
            <a:pPr>
              <a:spcBef>
                <a:spcPts val="900"/>
              </a:spcBef>
              <a:spcAft>
                <a:spcPts val="900"/>
              </a:spcAft>
              <a:buFont typeface="+mj-lt"/>
              <a:buAutoNum type="arabicPeriod"/>
            </a:pPr>
            <a:r>
              <a:rPr lang="en-GB" sz="1400" b="1" u="none" strike="noStrike" dirty="0">
                <a:effectLst/>
                <a:latin typeface="Google Sans"/>
              </a:rPr>
              <a:t>Launch the Chat</a:t>
            </a:r>
            <a:r>
              <a:rPr lang="en-GB" sz="1400" b="0" u="none" strike="noStrike" dirty="0">
                <a:effectLst/>
                <a:latin typeface="Google Sans"/>
              </a:rPr>
              <a:t>: Click the </a:t>
            </a:r>
            <a:r>
              <a:rPr lang="en-GB" sz="1400" b="1" u="none" strike="noStrike" dirty="0">
                <a:effectLst/>
                <a:latin typeface="Google Sans"/>
              </a:rPr>
              <a:t>Chat icon</a:t>
            </a:r>
            <a:r>
              <a:rPr lang="en-GB" sz="1400" b="0" u="none" strike="noStrike" dirty="0">
                <a:effectLst/>
                <a:latin typeface="Google Sans"/>
              </a:rPr>
              <a:t> located in the sidebar or directly within the trip details panel.</a:t>
            </a:r>
          </a:p>
          <a:p>
            <a:pPr>
              <a:spcBef>
                <a:spcPts val="900"/>
              </a:spcBef>
              <a:spcAft>
                <a:spcPts val="900"/>
              </a:spcAft>
              <a:buFont typeface="+mj-lt"/>
              <a:buAutoNum type="arabicPeriod"/>
            </a:pPr>
            <a:r>
              <a:rPr lang="en-GB" sz="1400" b="1" u="none" strike="noStrike" dirty="0">
                <a:effectLst/>
                <a:latin typeface="Google Sans"/>
              </a:rPr>
              <a:t>Type Your Message</a:t>
            </a:r>
            <a:r>
              <a:rPr lang="en-GB" sz="1400" b="0" u="none" strike="noStrike" dirty="0">
                <a:effectLst/>
                <a:latin typeface="Google Sans"/>
              </a:rPr>
              <a:t>: Enter your question regarding flights, hotels, car rentals, or policy approvals.</a:t>
            </a:r>
          </a:p>
          <a:p>
            <a:pPr>
              <a:spcBef>
                <a:spcPts val="900"/>
              </a:spcBef>
              <a:spcAft>
                <a:spcPts val="900"/>
              </a:spcAft>
              <a:buFont typeface="+mj-lt"/>
              <a:buAutoNum type="arabicPeriod"/>
            </a:pPr>
            <a:r>
              <a:rPr lang="en-GB" sz="1400" b="1" u="none" strike="noStrike" dirty="0">
                <a:effectLst/>
                <a:latin typeface="Google Sans"/>
              </a:rPr>
              <a:t>Send the Request</a:t>
            </a:r>
            <a:r>
              <a:rPr lang="en-GB" sz="1400" b="0" u="none" strike="noStrike" dirty="0">
                <a:effectLst/>
                <a:latin typeface="Google Sans"/>
              </a:rPr>
              <a:t>: Click the </a:t>
            </a:r>
            <a:r>
              <a:rPr lang="en-GB" sz="1400" b="1" u="none" strike="noStrike" dirty="0">
                <a:effectLst/>
                <a:latin typeface="Google Sans"/>
              </a:rPr>
              <a:t>Send</a:t>
            </a:r>
            <a:r>
              <a:rPr lang="en-GB" sz="1400" b="0" u="none" strike="noStrike" dirty="0">
                <a:effectLst/>
                <a:latin typeface="Google Sans"/>
              </a:rPr>
              <a:t> button to instantly alert the travel support team.</a:t>
            </a:r>
          </a:p>
          <a:p>
            <a:pPr>
              <a:spcBef>
                <a:spcPts val="900"/>
              </a:spcBef>
              <a:spcAft>
                <a:spcPts val="900"/>
              </a:spcAft>
              <a:buFont typeface="+mj-lt"/>
              <a:buAutoNum type="arabicPeriod"/>
            </a:pPr>
            <a:r>
              <a:rPr lang="en-GB" sz="1400" b="1" u="none" strike="noStrike" dirty="0">
                <a:effectLst/>
                <a:latin typeface="Google Sans"/>
              </a:rPr>
              <a:t>Track the Thread</a:t>
            </a:r>
            <a:r>
              <a:rPr lang="en-GB" sz="1400" b="0" u="none" strike="noStrike" dirty="0">
                <a:effectLst/>
                <a:latin typeface="Google Sans"/>
              </a:rPr>
              <a:t>: Keep the window open or return later; your full chat history stays saved inside that specific booking.</a:t>
            </a:r>
          </a:p>
        </p:txBody>
      </p:sp>
    </p:spTree>
    <p:extLst>
      <p:ext uri="{BB962C8B-B14F-4D97-AF65-F5344CB8AC3E}">
        <p14:creationId xmlns:p14="http://schemas.microsoft.com/office/powerpoint/2010/main" val="314015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584775"/>
          </a:xfrm>
          <a:prstGeom prst="rect">
            <a:avLst/>
          </a:prstGeom>
          <a:noFill/>
        </p:spPr>
        <p:txBody>
          <a:bodyPr wrap="square" rtlCol="0">
            <a:spAutoFit/>
          </a:bodyPr>
          <a:lstStyle/>
          <a:p>
            <a:r>
              <a:rPr lang="en-US" sz="3200"/>
              <a:t>Email Quotes</a:t>
            </a:r>
            <a:endParaRPr lang="en-GB" sz="1200"/>
          </a:p>
        </p:txBody>
      </p:sp>
      <p:sp>
        <p:nvSpPr>
          <p:cNvPr id="2" name="TextBox 1">
            <a:extLst>
              <a:ext uri="{FF2B5EF4-FFF2-40B4-BE49-F238E27FC236}">
                <a16:creationId xmlns:a16="http://schemas.microsoft.com/office/drawing/2014/main" id="{C05BBE1A-28C4-4326-B36B-BD6A7412F398}"/>
              </a:ext>
            </a:extLst>
          </p:cNvPr>
          <p:cNvSpPr txBox="1"/>
          <p:nvPr/>
        </p:nvSpPr>
        <p:spPr>
          <a:xfrm>
            <a:off x="806116" y="1203158"/>
            <a:ext cx="5510794" cy="369332"/>
          </a:xfrm>
          <a:prstGeom prst="rect">
            <a:avLst/>
          </a:prstGeom>
          <a:noFill/>
        </p:spPr>
        <p:txBody>
          <a:bodyPr wrap="square" rtlCol="0">
            <a:spAutoFit/>
          </a:bodyPr>
          <a:lstStyle/>
          <a:p>
            <a:r>
              <a:rPr lang="en-US"/>
              <a:t>You can email quotes from the search results pages.  </a:t>
            </a:r>
            <a:endParaRPr lang="en-GB"/>
          </a:p>
        </p:txBody>
      </p:sp>
      <p:sp>
        <p:nvSpPr>
          <p:cNvPr id="6" name="TextBox 5">
            <a:extLst>
              <a:ext uri="{FF2B5EF4-FFF2-40B4-BE49-F238E27FC236}">
                <a16:creationId xmlns:a16="http://schemas.microsoft.com/office/drawing/2014/main" id="{B4C8E655-3C41-4E8F-8AA3-50020D5DBE44}"/>
              </a:ext>
            </a:extLst>
          </p:cNvPr>
          <p:cNvSpPr txBox="1"/>
          <p:nvPr/>
        </p:nvSpPr>
        <p:spPr>
          <a:xfrm>
            <a:off x="2514600" y="2001096"/>
            <a:ext cx="3224463" cy="646331"/>
          </a:xfrm>
          <a:prstGeom prst="rect">
            <a:avLst/>
          </a:prstGeom>
          <a:noFill/>
        </p:spPr>
        <p:txBody>
          <a:bodyPr wrap="square" rtlCol="0">
            <a:spAutoFit/>
          </a:bodyPr>
          <a:lstStyle/>
          <a:p>
            <a:r>
              <a:rPr lang="en-US"/>
              <a:t>Click here and the following box will open </a:t>
            </a:r>
            <a:endParaRPr lang="en-GB"/>
          </a:p>
        </p:txBody>
      </p:sp>
      <p:cxnSp>
        <p:nvCxnSpPr>
          <p:cNvPr id="17" name="Connector: Elbow 16">
            <a:extLst>
              <a:ext uri="{FF2B5EF4-FFF2-40B4-BE49-F238E27FC236}">
                <a16:creationId xmlns:a16="http://schemas.microsoft.com/office/drawing/2014/main" id="{834C1FA4-DBD0-4C66-8A76-D0E637827BC2}"/>
              </a:ext>
            </a:extLst>
          </p:cNvPr>
          <p:cNvCxnSpPr>
            <a:cxnSpLocks/>
          </p:cNvCxnSpPr>
          <p:nvPr/>
        </p:nvCxnSpPr>
        <p:spPr>
          <a:xfrm rot="5400000">
            <a:off x="8974114" y="1239197"/>
            <a:ext cx="297252" cy="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9F0F482-BECE-4EEC-92C1-851904606838}"/>
              </a:ext>
            </a:extLst>
          </p:cNvPr>
          <p:cNvSpPr txBox="1"/>
          <p:nvPr/>
        </p:nvSpPr>
        <p:spPr>
          <a:xfrm>
            <a:off x="7545852" y="336057"/>
            <a:ext cx="1792698" cy="646331"/>
          </a:xfrm>
          <a:prstGeom prst="rect">
            <a:avLst/>
          </a:prstGeom>
          <a:noFill/>
        </p:spPr>
        <p:txBody>
          <a:bodyPr wrap="square" rtlCol="0">
            <a:spAutoFit/>
          </a:bodyPr>
          <a:lstStyle/>
          <a:p>
            <a:r>
              <a:rPr lang="en-US" sz="1200" dirty="0"/>
              <a:t>Select what elements and who you wish to send the quote to.</a:t>
            </a:r>
            <a:endParaRPr lang="en-GB" sz="1200" dirty="0"/>
          </a:p>
        </p:txBody>
      </p:sp>
      <p:sp>
        <p:nvSpPr>
          <p:cNvPr id="24" name="TextBox 23">
            <a:extLst>
              <a:ext uri="{FF2B5EF4-FFF2-40B4-BE49-F238E27FC236}">
                <a16:creationId xmlns:a16="http://schemas.microsoft.com/office/drawing/2014/main" id="{ECF99F69-0E8D-4224-BD2A-0CB509C68C6B}"/>
              </a:ext>
            </a:extLst>
          </p:cNvPr>
          <p:cNvSpPr txBox="1"/>
          <p:nvPr/>
        </p:nvSpPr>
        <p:spPr>
          <a:xfrm>
            <a:off x="6991935" y="5877161"/>
            <a:ext cx="4261608" cy="646331"/>
          </a:xfrm>
          <a:prstGeom prst="rect">
            <a:avLst/>
          </a:prstGeom>
          <a:noFill/>
          <a:ln w="28575">
            <a:solidFill>
              <a:srgbClr val="0070C0"/>
            </a:solidFill>
          </a:ln>
        </p:spPr>
        <p:txBody>
          <a:bodyPr wrap="square" rtlCol="0">
            <a:spAutoFit/>
          </a:bodyPr>
          <a:lstStyle/>
          <a:p>
            <a:r>
              <a:rPr lang="en-US"/>
              <a:t>Please note you can email quotes for all products.</a:t>
            </a:r>
            <a:endParaRPr lang="en-GB"/>
          </a:p>
        </p:txBody>
      </p:sp>
      <p:pic>
        <p:nvPicPr>
          <p:cNvPr id="8" name="Picture 7">
            <a:extLst>
              <a:ext uri="{FF2B5EF4-FFF2-40B4-BE49-F238E27FC236}">
                <a16:creationId xmlns:a16="http://schemas.microsoft.com/office/drawing/2014/main" id="{0B733F0A-5B75-4BEF-04B0-B05D15726603}"/>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pic>
        <p:nvPicPr>
          <p:cNvPr id="9" name="Picture 8">
            <a:extLst>
              <a:ext uri="{FF2B5EF4-FFF2-40B4-BE49-F238E27FC236}">
                <a16:creationId xmlns:a16="http://schemas.microsoft.com/office/drawing/2014/main" id="{664A1522-229E-6ABC-E972-3E900DC52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248" y="3076033"/>
            <a:ext cx="5108390" cy="3124294"/>
          </a:xfrm>
          <a:prstGeom prst="rect">
            <a:avLst/>
          </a:prstGeom>
        </p:spPr>
      </p:pic>
      <p:pic>
        <p:nvPicPr>
          <p:cNvPr id="14" name="Picture 13">
            <a:extLst>
              <a:ext uri="{FF2B5EF4-FFF2-40B4-BE49-F238E27FC236}">
                <a16:creationId xmlns:a16="http://schemas.microsoft.com/office/drawing/2014/main" id="{2268369D-D18B-2711-0516-9123EFBE51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3294" y="1213200"/>
            <a:ext cx="5022364" cy="4555777"/>
          </a:xfrm>
          <a:prstGeom prst="rect">
            <a:avLst/>
          </a:prstGeom>
        </p:spPr>
      </p:pic>
      <p:cxnSp>
        <p:nvCxnSpPr>
          <p:cNvPr id="19" name="Straight Arrow Connector 18">
            <a:extLst>
              <a:ext uri="{FF2B5EF4-FFF2-40B4-BE49-F238E27FC236}">
                <a16:creationId xmlns:a16="http://schemas.microsoft.com/office/drawing/2014/main" id="{7FA55792-D971-0221-2F48-91C422D64CCC}"/>
              </a:ext>
            </a:extLst>
          </p:cNvPr>
          <p:cNvCxnSpPr/>
          <p:nvPr/>
        </p:nvCxnSpPr>
        <p:spPr>
          <a:xfrm flipH="1">
            <a:off x="7843520" y="982388"/>
            <a:ext cx="802640" cy="6736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4C120C-05D7-D99C-3FFE-50668F8C7B9B}"/>
              </a:ext>
            </a:extLst>
          </p:cNvPr>
          <p:cNvSpPr txBox="1"/>
          <p:nvPr/>
        </p:nvSpPr>
        <p:spPr>
          <a:xfrm>
            <a:off x="8646160" y="3841257"/>
            <a:ext cx="1792698" cy="646331"/>
          </a:xfrm>
          <a:prstGeom prst="rect">
            <a:avLst/>
          </a:prstGeom>
          <a:noFill/>
        </p:spPr>
        <p:txBody>
          <a:bodyPr wrap="square" rtlCol="0">
            <a:spAutoFit/>
          </a:bodyPr>
          <a:lstStyle/>
          <a:p>
            <a:r>
              <a:rPr lang="en-US" sz="1200" dirty="0"/>
              <a:t>This is the preview to the quote summary you are sharing.</a:t>
            </a:r>
            <a:endParaRPr lang="en-GB" sz="1200" dirty="0"/>
          </a:p>
        </p:txBody>
      </p:sp>
      <p:pic>
        <p:nvPicPr>
          <p:cNvPr id="22" name="Picture 21">
            <a:extLst>
              <a:ext uri="{FF2B5EF4-FFF2-40B4-BE49-F238E27FC236}">
                <a16:creationId xmlns:a16="http://schemas.microsoft.com/office/drawing/2014/main" id="{B6167888-C00B-7064-C477-9964C37FE0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248" y="1572490"/>
            <a:ext cx="1318374" cy="1242168"/>
          </a:xfrm>
          <a:prstGeom prst="rect">
            <a:avLst/>
          </a:prstGeom>
        </p:spPr>
      </p:pic>
    </p:spTree>
    <p:extLst>
      <p:ext uri="{BB962C8B-B14F-4D97-AF65-F5344CB8AC3E}">
        <p14:creationId xmlns:p14="http://schemas.microsoft.com/office/powerpoint/2010/main" val="2566961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584775"/>
          </a:xfrm>
          <a:prstGeom prst="rect">
            <a:avLst/>
          </a:prstGeom>
          <a:noFill/>
        </p:spPr>
        <p:txBody>
          <a:bodyPr wrap="square" rtlCol="0">
            <a:spAutoFit/>
          </a:bodyPr>
          <a:lstStyle/>
          <a:p>
            <a:r>
              <a:rPr lang="en-US" sz="3200"/>
              <a:t>Hotels</a:t>
            </a:r>
            <a:endParaRPr lang="en-GB" sz="1200"/>
          </a:p>
        </p:txBody>
      </p:sp>
      <p:pic>
        <p:nvPicPr>
          <p:cNvPr id="2" name="Picture 1">
            <a:extLst>
              <a:ext uri="{FF2B5EF4-FFF2-40B4-BE49-F238E27FC236}">
                <a16:creationId xmlns:a16="http://schemas.microsoft.com/office/drawing/2014/main" id="{2A201C97-CC08-4E87-9473-83D3E53F83A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8821" y="1952445"/>
            <a:ext cx="5570637" cy="1456407"/>
          </a:xfrm>
          <a:prstGeom prst="rect">
            <a:avLst/>
          </a:prstGeom>
        </p:spPr>
      </p:pic>
      <p:sp>
        <p:nvSpPr>
          <p:cNvPr id="6" name="TextBox 5">
            <a:extLst>
              <a:ext uri="{FF2B5EF4-FFF2-40B4-BE49-F238E27FC236}">
                <a16:creationId xmlns:a16="http://schemas.microsoft.com/office/drawing/2014/main" id="{3CA711B2-639B-433D-B451-2B865F2954C5}"/>
              </a:ext>
            </a:extLst>
          </p:cNvPr>
          <p:cNvSpPr txBox="1"/>
          <p:nvPr/>
        </p:nvSpPr>
        <p:spPr>
          <a:xfrm flipH="1">
            <a:off x="676034" y="1419076"/>
            <a:ext cx="2446995" cy="369332"/>
          </a:xfrm>
          <a:prstGeom prst="rect">
            <a:avLst/>
          </a:prstGeom>
          <a:noFill/>
        </p:spPr>
        <p:txBody>
          <a:bodyPr wrap="square" rtlCol="0">
            <a:spAutoFit/>
          </a:bodyPr>
          <a:lstStyle/>
          <a:p>
            <a:r>
              <a:rPr lang="en-US"/>
              <a:t>Complete search</a:t>
            </a:r>
            <a:endParaRPr lang="en-GB"/>
          </a:p>
        </p:txBody>
      </p:sp>
      <p:pic>
        <p:nvPicPr>
          <p:cNvPr id="7" name="Picture 6">
            <a:extLst>
              <a:ext uri="{FF2B5EF4-FFF2-40B4-BE49-F238E27FC236}">
                <a16:creationId xmlns:a16="http://schemas.microsoft.com/office/drawing/2014/main" id="{363B2D62-5951-40E9-BF9B-5D1449A52A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72393" y="2483744"/>
            <a:ext cx="4931080" cy="1850216"/>
          </a:xfrm>
          <a:prstGeom prst="rect">
            <a:avLst/>
          </a:prstGeom>
        </p:spPr>
      </p:pic>
      <p:sp>
        <p:nvSpPr>
          <p:cNvPr id="11" name="TextBox 10">
            <a:extLst>
              <a:ext uri="{FF2B5EF4-FFF2-40B4-BE49-F238E27FC236}">
                <a16:creationId xmlns:a16="http://schemas.microsoft.com/office/drawing/2014/main" id="{247E1D7B-BDC6-4152-97BF-6DB4DA249219}"/>
              </a:ext>
            </a:extLst>
          </p:cNvPr>
          <p:cNvSpPr txBox="1"/>
          <p:nvPr/>
        </p:nvSpPr>
        <p:spPr>
          <a:xfrm>
            <a:off x="4646150" y="5457388"/>
            <a:ext cx="3165525" cy="1477328"/>
          </a:xfrm>
          <a:prstGeom prst="rect">
            <a:avLst/>
          </a:prstGeom>
          <a:noFill/>
        </p:spPr>
        <p:txBody>
          <a:bodyPr wrap="square" rtlCol="0">
            <a:spAutoFit/>
          </a:bodyPr>
          <a:lstStyle/>
          <a:p>
            <a:r>
              <a:rPr lang="en-US" dirty="0"/>
              <a:t>The system will offer a list of frequent locations (Points of interest).</a:t>
            </a:r>
          </a:p>
          <a:p>
            <a:endParaRPr lang="en-US" dirty="0"/>
          </a:p>
          <a:p>
            <a:endParaRPr lang="en-GB" dirty="0"/>
          </a:p>
        </p:txBody>
      </p:sp>
      <p:sp>
        <p:nvSpPr>
          <p:cNvPr id="12" name="Rectangle 11">
            <a:extLst>
              <a:ext uri="{FF2B5EF4-FFF2-40B4-BE49-F238E27FC236}">
                <a16:creationId xmlns:a16="http://schemas.microsoft.com/office/drawing/2014/main" id="{01A508DB-6E4D-458E-818D-C0CB63CFA63D}"/>
              </a:ext>
            </a:extLst>
          </p:cNvPr>
          <p:cNvSpPr/>
          <p:nvPr/>
        </p:nvSpPr>
        <p:spPr>
          <a:xfrm>
            <a:off x="6472543" y="680412"/>
            <a:ext cx="3790980" cy="1477328"/>
          </a:xfrm>
          <a:prstGeom prst="rect">
            <a:avLst/>
          </a:prstGeom>
          <a:ln w="28575">
            <a:solidFill>
              <a:schemeClr val="accent1"/>
            </a:solidFill>
          </a:ln>
        </p:spPr>
        <p:txBody>
          <a:bodyPr wrap="square">
            <a:spAutoFit/>
          </a:bodyPr>
          <a:lstStyle/>
          <a:p>
            <a:r>
              <a:rPr lang="en-US" b="1" i="0">
                <a:solidFill>
                  <a:srgbClr val="000000"/>
                </a:solidFill>
                <a:effectLst/>
                <a:latin typeface="Helvetica" panose="020B0604020202020204" pitchFamily="34" charset="0"/>
              </a:rPr>
              <a:t>For your convenience, your preferred hotels are retrieved first. A complete list of properties will be available in a few seconds.</a:t>
            </a:r>
            <a:endParaRPr lang="en-GB"/>
          </a:p>
        </p:txBody>
      </p:sp>
      <p:sp>
        <p:nvSpPr>
          <p:cNvPr id="9" name="TextBox 8">
            <a:extLst>
              <a:ext uri="{FF2B5EF4-FFF2-40B4-BE49-F238E27FC236}">
                <a16:creationId xmlns:a16="http://schemas.microsoft.com/office/drawing/2014/main" id="{C8B2E395-9C7F-49C3-84CC-B7BB042C0C9E}"/>
              </a:ext>
            </a:extLst>
          </p:cNvPr>
          <p:cNvSpPr txBox="1"/>
          <p:nvPr/>
        </p:nvSpPr>
        <p:spPr>
          <a:xfrm>
            <a:off x="7100965" y="4582804"/>
            <a:ext cx="4285107" cy="646331"/>
          </a:xfrm>
          <a:prstGeom prst="rect">
            <a:avLst/>
          </a:prstGeom>
          <a:noFill/>
        </p:spPr>
        <p:txBody>
          <a:bodyPr wrap="square" rtlCol="0">
            <a:spAutoFit/>
          </a:bodyPr>
          <a:lstStyle/>
          <a:p>
            <a:r>
              <a:rPr lang="en-US" dirty="0"/>
              <a:t>You can search for hotels by specific name, address or around an official landmark.</a:t>
            </a:r>
            <a:endParaRPr lang="en-GB" dirty="0"/>
          </a:p>
        </p:txBody>
      </p:sp>
      <p:pic>
        <p:nvPicPr>
          <p:cNvPr id="13" name="Picture 12">
            <a:extLst>
              <a:ext uri="{FF2B5EF4-FFF2-40B4-BE49-F238E27FC236}">
                <a16:creationId xmlns:a16="http://schemas.microsoft.com/office/drawing/2014/main" id="{2E75609A-F465-BEAB-DB9E-2DACCB20D6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355" y="3194473"/>
            <a:ext cx="3458516" cy="3536527"/>
          </a:xfrm>
          <a:prstGeom prst="rect">
            <a:avLst/>
          </a:prstGeom>
        </p:spPr>
      </p:pic>
      <p:cxnSp>
        <p:nvCxnSpPr>
          <p:cNvPr id="15" name="Straight Arrow Connector 14">
            <a:extLst>
              <a:ext uri="{FF2B5EF4-FFF2-40B4-BE49-F238E27FC236}">
                <a16:creationId xmlns:a16="http://schemas.microsoft.com/office/drawing/2014/main" id="{AB89C79A-26CE-72A8-4415-0268E6006D5F}"/>
              </a:ext>
            </a:extLst>
          </p:cNvPr>
          <p:cNvCxnSpPr/>
          <p:nvPr/>
        </p:nvCxnSpPr>
        <p:spPr>
          <a:xfrm flipV="1">
            <a:off x="3683000" y="2573867"/>
            <a:ext cx="1380067" cy="6206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E12DCA4-3BF4-20F5-F94A-FC15FB698BB1}"/>
              </a:ext>
            </a:extLst>
          </p:cNvPr>
          <p:cNvCxnSpPr/>
          <p:nvPr/>
        </p:nvCxnSpPr>
        <p:spPr>
          <a:xfrm flipH="1">
            <a:off x="4496871" y="5765800"/>
            <a:ext cx="269862" cy="0"/>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AAC46903-47AD-1967-9FD4-73B69B8F48B2}"/>
              </a:ext>
            </a:extLst>
          </p:cNvPr>
          <p:cNvPicPr>
            <a:picLocks noChangeAspect="1"/>
          </p:cNvPicPr>
          <p:nvPr/>
        </p:nvPicPr>
        <p:blipFill>
          <a:blip r:embed="rId5">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2547725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584775"/>
          </a:xfrm>
          <a:prstGeom prst="rect">
            <a:avLst/>
          </a:prstGeom>
          <a:noFill/>
        </p:spPr>
        <p:txBody>
          <a:bodyPr wrap="square" rtlCol="0">
            <a:spAutoFit/>
          </a:bodyPr>
          <a:lstStyle/>
          <a:p>
            <a:r>
              <a:rPr lang="en-US" sz="3200"/>
              <a:t>Hotels</a:t>
            </a:r>
            <a:endParaRPr lang="en-GB" sz="1200"/>
          </a:p>
        </p:txBody>
      </p:sp>
      <p:pic>
        <p:nvPicPr>
          <p:cNvPr id="2" name="Picture 1">
            <a:extLst>
              <a:ext uri="{FF2B5EF4-FFF2-40B4-BE49-F238E27FC236}">
                <a16:creationId xmlns:a16="http://schemas.microsoft.com/office/drawing/2014/main" id="{4F9872D2-A051-4CF7-8CC9-B800CE04135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60629" y="1653877"/>
            <a:ext cx="8470480" cy="4450590"/>
          </a:xfrm>
          <a:prstGeom prst="rect">
            <a:avLst/>
          </a:prstGeom>
        </p:spPr>
      </p:pic>
      <p:sp>
        <p:nvSpPr>
          <p:cNvPr id="4" name="Rectangle 3">
            <a:extLst>
              <a:ext uri="{FF2B5EF4-FFF2-40B4-BE49-F238E27FC236}">
                <a16:creationId xmlns:a16="http://schemas.microsoft.com/office/drawing/2014/main" id="{273420B1-AAA3-4613-94EC-A80EB86A50E3}"/>
              </a:ext>
            </a:extLst>
          </p:cNvPr>
          <p:cNvSpPr/>
          <p:nvPr/>
        </p:nvSpPr>
        <p:spPr>
          <a:xfrm>
            <a:off x="3901725" y="544492"/>
            <a:ext cx="2520770" cy="923330"/>
          </a:xfrm>
          <a:prstGeom prst="rect">
            <a:avLst/>
          </a:prstGeom>
          <a:ln w="28575">
            <a:solidFill>
              <a:srgbClr val="0070C0"/>
            </a:solidFill>
          </a:ln>
        </p:spPr>
        <p:txBody>
          <a:bodyPr wrap="square">
            <a:spAutoFit/>
          </a:bodyPr>
          <a:lstStyle/>
          <a:p>
            <a:r>
              <a:rPr lang="en-US">
                <a:solidFill>
                  <a:srgbClr val="000000"/>
                </a:solidFill>
                <a:latin typeface="Helvetica" panose="020B0604020202020204" pitchFamily="34" charset="0"/>
              </a:rPr>
              <a:t>Y</a:t>
            </a:r>
            <a:r>
              <a:rPr lang="en-US" i="0">
                <a:solidFill>
                  <a:srgbClr val="000000"/>
                </a:solidFill>
                <a:effectLst/>
                <a:latin typeface="Helvetica" panose="020B0604020202020204" pitchFamily="34" charset="0"/>
              </a:rPr>
              <a:t>our company preferred hotels are retrieved first. </a:t>
            </a:r>
            <a:endParaRPr lang="en-GB"/>
          </a:p>
        </p:txBody>
      </p:sp>
      <p:sp>
        <p:nvSpPr>
          <p:cNvPr id="11" name="TextBox 10">
            <a:extLst>
              <a:ext uri="{FF2B5EF4-FFF2-40B4-BE49-F238E27FC236}">
                <a16:creationId xmlns:a16="http://schemas.microsoft.com/office/drawing/2014/main" id="{6297DAF9-21D2-43A4-891B-75440485AD89}"/>
              </a:ext>
            </a:extLst>
          </p:cNvPr>
          <p:cNvSpPr txBox="1"/>
          <p:nvPr/>
        </p:nvSpPr>
        <p:spPr>
          <a:xfrm>
            <a:off x="291919" y="1880497"/>
            <a:ext cx="1727907" cy="1015663"/>
          </a:xfrm>
          <a:prstGeom prst="rect">
            <a:avLst/>
          </a:prstGeom>
          <a:noFill/>
        </p:spPr>
        <p:txBody>
          <a:bodyPr wrap="square" rtlCol="0">
            <a:spAutoFit/>
          </a:bodyPr>
          <a:lstStyle/>
          <a:p>
            <a:r>
              <a:rPr lang="en-US" sz="1200" dirty="0"/>
              <a:t>Google Maps are fully integrated.</a:t>
            </a:r>
          </a:p>
          <a:p>
            <a:endParaRPr lang="en-US" sz="1200" dirty="0"/>
          </a:p>
          <a:p>
            <a:r>
              <a:rPr lang="en-US" sz="1200" dirty="0"/>
              <a:t>Search the map for a specific address.</a:t>
            </a:r>
            <a:endParaRPr lang="en-GB" sz="1200" dirty="0"/>
          </a:p>
        </p:txBody>
      </p:sp>
      <p:sp>
        <p:nvSpPr>
          <p:cNvPr id="12" name="TextBox 11">
            <a:extLst>
              <a:ext uri="{FF2B5EF4-FFF2-40B4-BE49-F238E27FC236}">
                <a16:creationId xmlns:a16="http://schemas.microsoft.com/office/drawing/2014/main" id="{F46EA3BC-7C82-493C-A469-3191AB55D1C0}"/>
              </a:ext>
            </a:extLst>
          </p:cNvPr>
          <p:cNvSpPr txBox="1"/>
          <p:nvPr/>
        </p:nvSpPr>
        <p:spPr>
          <a:xfrm>
            <a:off x="291919" y="3935850"/>
            <a:ext cx="1097280" cy="646331"/>
          </a:xfrm>
          <a:prstGeom prst="rect">
            <a:avLst/>
          </a:prstGeom>
          <a:noFill/>
        </p:spPr>
        <p:txBody>
          <a:bodyPr wrap="square" rtlCol="0">
            <a:spAutoFit/>
          </a:bodyPr>
          <a:lstStyle/>
          <a:p>
            <a:r>
              <a:rPr lang="en-US" sz="1200" dirty="0"/>
              <a:t>Open Filters to narrow the search.</a:t>
            </a:r>
            <a:endParaRPr lang="en-GB" sz="1200" dirty="0"/>
          </a:p>
        </p:txBody>
      </p:sp>
      <p:cxnSp>
        <p:nvCxnSpPr>
          <p:cNvPr id="14" name="Straight Arrow Connector 13">
            <a:extLst>
              <a:ext uri="{FF2B5EF4-FFF2-40B4-BE49-F238E27FC236}">
                <a16:creationId xmlns:a16="http://schemas.microsoft.com/office/drawing/2014/main" id="{9B4BE7EB-FE9C-4FF6-B22C-517DA3270772}"/>
              </a:ext>
            </a:extLst>
          </p:cNvPr>
          <p:cNvCxnSpPr>
            <a:cxnSpLocks/>
          </p:cNvCxnSpPr>
          <p:nvPr/>
        </p:nvCxnSpPr>
        <p:spPr>
          <a:xfrm>
            <a:off x="1507067" y="4259015"/>
            <a:ext cx="2040466" cy="626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53B9DF0-0228-624E-33B4-5AD5174DDEF1}"/>
              </a:ext>
            </a:extLst>
          </p:cNvPr>
          <p:cNvCxnSpPr>
            <a:cxnSpLocks/>
          </p:cNvCxnSpPr>
          <p:nvPr/>
        </p:nvCxnSpPr>
        <p:spPr>
          <a:xfrm>
            <a:off x="1155872" y="2287844"/>
            <a:ext cx="2817040" cy="3111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B2251F3-C50A-3D1E-1F71-24C16048E1AA}"/>
              </a:ext>
            </a:extLst>
          </p:cNvPr>
          <p:cNvSpPr txBox="1"/>
          <p:nvPr/>
        </p:nvSpPr>
        <p:spPr>
          <a:xfrm>
            <a:off x="9846198" y="3647983"/>
            <a:ext cx="1286834" cy="1015663"/>
          </a:xfrm>
          <a:prstGeom prst="rect">
            <a:avLst/>
          </a:prstGeom>
          <a:noFill/>
        </p:spPr>
        <p:txBody>
          <a:bodyPr wrap="square" rtlCol="0">
            <a:spAutoFit/>
          </a:bodyPr>
          <a:lstStyle/>
          <a:p>
            <a:r>
              <a:rPr lang="en-US" sz="1200" dirty="0"/>
              <a:t>Select “View rates” to book the appropriate rate </a:t>
            </a:r>
            <a:r>
              <a:rPr lang="en-US" sz="1200" dirty="0" err="1"/>
              <a:t>ie</a:t>
            </a:r>
            <a:r>
              <a:rPr lang="en-US" sz="1200" dirty="0"/>
              <a:t>- to Include breakfast.</a:t>
            </a:r>
            <a:endParaRPr lang="en-GB" sz="1200" dirty="0"/>
          </a:p>
        </p:txBody>
      </p:sp>
      <p:cxnSp>
        <p:nvCxnSpPr>
          <p:cNvPr id="18" name="Straight Arrow Connector 17">
            <a:extLst>
              <a:ext uri="{FF2B5EF4-FFF2-40B4-BE49-F238E27FC236}">
                <a16:creationId xmlns:a16="http://schemas.microsoft.com/office/drawing/2014/main" id="{CC49C933-69E2-E7CF-B324-055C475476A1}"/>
              </a:ext>
            </a:extLst>
          </p:cNvPr>
          <p:cNvCxnSpPr>
            <a:cxnSpLocks/>
          </p:cNvCxnSpPr>
          <p:nvPr/>
        </p:nvCxnSpPr>
        <p:spPr>
          <a:xfrm flipH="1">
            <a:off x="9065204" y="4259015"/>
            <a:ext cx="7137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DBFDCAC-56EE-1EBB-DEED-B38ED79365BF}"/>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1423546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584775"/>
          </a:xfrm>
          <a:prstGeom prst="rect">
            <a:avLst/>
          </a:prstGeom>
          <a:noFill/>
        </p:spPr>
        <p:txBody>
          <a:bodyPr wrap="square" rtlCol="0">
            <a:spAutoFit/>
          </a:bodyPr>
          <a:lstStyle/>
          <a:p>
            <a:r>
              <a:rPr lang="en-US" sz="3200"/>
              <a:t>Hotels</a:t>
            </a:r>
            <a:endParaRPr lang="en-GB" sz="1200"/>
          </a:p>
        </p:txBody>
      </p:sp>
      <p:sp>
        <p:nvSpPr>
          <p:cNvPr id="9" name="TextBox 8">
            <a:extLst>
              <a:ext uri="{FF2B5EF4-FFF2-40B4-BE49-F238E27FC236}">
                <a16:creationId xmlns:a16="http://schemas.microsoft.com/office/drawing/2014/main" id="{37B84189-A92B-4897-9753-D21B48B70F90}"/>
              </a:ext>
            </a:extLst>
          </p:cNvPr>
          <p:cNvSpPr txBox="1"/>
          <p:nvPr/>
        </p:nvSpPr>
        <p:spPr>
          <a:xfrm>
            <a:off x="242586" y="1360019"/>
            <a:ext cx="2524367" cy="3323987"/>
          </a:xfrm>
          <a:prstGeom prst="rect">
            <a:avLst/>
          </a:prstGeom>
          <a:noFill/>
        </p:spPr>
        <p:txBody>
          <a:bodyPr wrap="square" rtlCol="0">
            <a:spAutoFit/>
          </a:bodyPr>
          <a:lstStyle/>
          <a:p>
            <a:r>
              <a:rPr lang="en-US" sz="2400" dirty="0"/>
              <a:t>To book  ‘</a:t>
            </a:r>
            <a:r>
              <a:rPr lang="en-US" sz="2400" b="1" dirty="0">
                <a:solidFill>
                  <a:srgbClr val="BB75EF"/>
                </a:solidFill>
              </a:rPr>
              <a:t>Add to Trip</a:t>
            </a:r>
            <a:r>
              <a:rPr lang="en-US" sz="2400" dirty="0"/>
              <a:t>’.</a:t>
            </a:r>
          </a:p>
          <a:p>
            <a:endParaRPr lang="en-GB" dirty="0"/>
          </a:p>
          <a:p>
            <a:r>
              <a:rPr lang="en-GB" dirty="0"/>
              <a:t>All rates are pre- paid and will be invoiced to your travel account.</a:t>
            </a:r>
          </a:p>
          <a:p>
            <a:endParaRPr lang="en-GB" dirty="0"/>
          </a:p>
          <a:p>
            <a:r>
              <a:rPr lang="en-GB" dirty="0"/>
              <a:t>Cancellation Rules are found under ‘Terms &amp; Conditions’.</a:t>
            </a:r>
          </a:p>
          <a:p>
            <a:endParaRPr lang="en-GB" dirty="0"/>
          </a:p>
        </p:txBody>
      </p:sp>
      <p:pic>
        <p:nvPicPr>
          <p:cNvPr id="6" name="Picture 5">
            <a:extLst>
              <a:ext uri="{FF2B5EF4-FFF2-40B4-BE49-F238E27FC236}">
                <a16:creationId xmlns:a16="http://schemas.microsoft.com/office/drawing/2014/main" id="{9F92E986-BBFE-5AEF-1C24-841AF6AB0F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1780" y="1216339"/>
            <a:ext cx="8958442" cy="4769585"/>
          </a:xfrm>
          <a:prstGeom prst="rect">
            <a:avLst/>
          </a:prstGeom>
        </p:spPr>
      </p:pic>
      <p:pic>
        <p:nvPicPr>
          <p:cNvPr id="15" name="Picture 14">
            <a:extLst>
              <a:ext uri="{FF2B5EF4-FFF2-40B4-BE49-F238E27FC236}">
                <a16:creationId xmlns:a16="http://schemas.microsoft.com/office/drawing/2014/main" id="{AEC010AD-E4BE-A789-41B7-811E95AE0BE5}"/>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4172799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76034" y="482858"/>
            <a:ext cx="3970116" cy="584775"/>
          </a:xfrm>
          <a:prstGeom prst="rect">
            <a:avLst/>
          </a:prstGeom>
          <a:noFill/>
        </p:spPr>
        <p:txBody>
          <a:bodyPr wrap="square" rtlCol="0">
            <a:spAutoFit/>
          </a:bodyPr>
          <a:lstStyle/>
          <a:p>
            <a:r>
              <a:rPr lang="en-US" sz="3200"/>
              <a:t>Car Hire</a:t>
            </a:r>
            <a:endParaRPr lang="en-GB" sz="1200"/>
          </a:p>
        </p:txBody>
      </p:sp>
      <p:pic>
        <p:nvPicPr>
          <p:cNvPr id="2" name="Picture 1">
            <a:extLst>
              <a:ext uri="{FF2B5EF4-FFF2-40B4-BE49-F238E27FC236}">
                <a16:creationId xmlns:a16="http://schemas.microsoft.com/office/drawing/2014/main" id="{49856664-BE44-42EE-9596-8FB1F7CF322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93819" y="1376745"/>
            <a:ext cx="5952379" cy="1800000"/>
          </a:xfrm>
          <a:prstGeom prst="rect">
            <a:avLst/>
          </a:prstGeom>
        </p:spPr>
      </p:pic>
      <p:sp>
        <p:nvSpPr>
          <p:cNvPr id="4" name="TextBox 3">
            <a:extLst>
              <a:ext uri="{FF2B5EF4-FFF2-40B4-BE49-F238E27FC236}">
                <a16:creationId xmlns:a16="http://schemas.microsoft.com/office/drawing/2014/main" id="{F1F41D3C-0D49-47DD-8345-9E16585B81FD}"/>
              </a:ext>
            </a:extLst>
          </p:cNvPr>
          <p:cNvSpPr txBox="1"/>
          <p:nvPr/>
        </p:nvSpPr>
        <p:spPr>
          <a:xfrm>
            <a:off x="872197" y="1294228"/>
            <a:ext cx="5472332" cy="369332"/>
          </a:xfrm>
          <a:prstGeom prst="rect">
            <a:avLst/>
          </a:prstGeom>
          <a:noFill/>
        </p:spPr>
        <p:txBody>
          <a:bodyPr wrap="square" rtlCol="0">
            <a:spAutoFit/>
          </a:bodyPr>
          <a:lstStyle/>
          <a:p>
            <a:r>
              <a:rPr lang="en-US"/>
              <a:t>Complete and click ‘</a:t>
            </a:r>
            <a:r>
              <a:rPr lang="en-US" b="1"/>
              <a:t>Search</a:t>
            </a:r>
            <a:r>
              <a:rPr lang="en-US"/>
              <a:t>’.</a:t>
            </a:r>
            <a:endParaRPr lang="en-GB"/>
          </a:p>
        </p:txBody>
      </p:sp>
      <p:pic>
        <p:nvPicPr>
          <p:cNvPr id="6" name="Picture 5">
            <a:extLst>
              <a:ext uri="{FF2B5EF4-FFF2-40B4-BE49-F238E27FC236}">
                <a16:creationId xmlns:a16="http://schemas.microsoft.com/office/drawing/2014/main" id="{108F6AD7-3313-4001-9A57-BF4ABB440B9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5954" y="2803301"/>
            <a:ext cx="6376797" cy="3581142"/>
          </a:xfrm>
          <a:prstGeom prst="rect">
            <a:avLst/>
          </a:prstGeom>
        </p:spPr>
      </p:pic>
      <p:sp>
        <p:nvSpPr>
          <p:cNvPr id="7" name="TextBox 6">
            <a:extLst>
              <a:ext uri="{FF2B5EF4-FFF2-40B4-BE49-F238E27FC236}">
                <a16:creationId xmlns:a16="http://schemas.microsoft.com/office/drawing/2014/main" id="{71E4AC47-6D3D-44BF-AB28-C80C2D6201BC}"/>
              </a:ext>
            </a:extLst>
          </p:cNvPr>
          <p:cNvSpPr txBox="1"/>
          <p:nvPr/>
        </p:nvSpPr>
        <p:spPr>
          <a:xfrm>
            <a:off x="7376632" y="3747388"/>
            <a:ext cx="3309719" cy="523220"/>
          </a:xfrm>
          <a:prstGeom prst="rect">
            <a:avLst/>
          </a:prstGeom>
          <a:noFill/>
        </p:spPr>
        <p:txBody>
          <a:bodyPr wrap="square" rtlCol="0">
            <a:spAutoFit/>
          </a:bodyPr>
          <a:lstStyle/>
          <a:p>
            <a:r>
              <a:rPr lang="en-US" sz="2800" dirty="0"/>
              <a:t>To book ‘</a:t>
            </a:r>
            <a:r>
              <a:rPr lang="en-US" sz="2800" b="1" dirty="0">
                <a:solidFill>
                  <a:srgbClr val="CCCC00"/>
                </a:solidFill>
              </a:rPr>
              <a:t>Add To Trip</a:t>
            </a:r>
            <a:r>
              <a:rPr lang="en-US" sz="2800" dirty="0"/>
              <a:t>’</a:t>
            </a:r>
            <a:endParaRPr lang="en-GB" sz="2800" dirty="0"/>
          </a:p>
        </p:txBody>
      </p:sp>
      <p:cxnSp>
        <p:nvCxnSpPr>
          <p:cNvPr id="11" name="Straight Arrow Connector 10">
            <a:extLst>
              <a:ext uri="{FF2B5EF4-FFF2-40B4-BE49-F238E27FC236}">
                <a16:creationId xmlns:a16="http://schemas.microsoft.com/office/drawing/2014/main" id="{8290AC28-8CFC-45E3-BA47-A593FC25A47F}"/>
              </a:ext>
            </a:extLst>
          </p:cNvPr>
          <p:cNvCxnSpPr>
            <a:cxnSpLocks/>
          </p:cNvCxnSpPr>
          <p:nvPr/>
        </p:nvCxnSpPr>
        <p:spPr>
          <a:xfrm flipH="1">
            <a:off x="6618327" y="4199467"/>
            <a:ext cx="788509" cy="3464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3B29951-BEA2-4C79-A38F-9A85EEC81B06}"/>
              </a:ext>
            </a:extLst>
          </p:cNvPr>
          <p:cNvCxnSpPr>
            <a:cxnSpLocks/>
          </p:cNvCxnSpPr>
          <p:nvPr/>
        </p:nvCxnSpPr>
        <p:spPr>
          <a:xfrm flipH="1" flipV="1">
            <a:off x="4114800" y="4642931"/>
            <a:ext cx="3014133" cy="3550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62377C8-FE2E-4F27-A6C3-7229A053AB4E}"/>
              </a:ext>
            </a:extLst>
          </p:cNvPr>
          <p:cNvSpPr txBox="1"/>
          <p:nvPr/>
        </p:nvSpPr>
        <p:spPr>
          <a:xfrm>
            <a:off x="270687" y="2138245"/>
            <a:ext cx="1575581" cy="276999"/>
          </a:xfrm>
          <a:prstGeom prst="rect">
            <a:avLst/>
          </a:prstGeom>
          <a:noFill/>
        </p:spPr>
        <p:txBody>
          <a:bodyPr wrap="square" rtlCol="0">
            <a:spAutoFit/>
          </a:bodyPr>
          <a:lstStyle/>
          <a:p>
            <a:r>
              <a:rPr lang="en-US" sz="1200" dirty="0"/>
              <a:t>Filter  &amp; Sort</a:t>
            </a:r>
            <a:endParaRPr lang="en-GB" sz="1200" dirty="0"/>
          </a:p>
        </p:txBody>
      </p:sp>
      <p:sp>
        <p:nvSpPr>
          <p:cNvPr id="16" name="Rectangle 15">
            <a:extLst>
              <a:ext uri="{FF2B5EF4-FFF2-40B4-BE49-F238E27FC236}">
                <a16:creationId xmlns:a16="http://schemas.microsoft.com/office/drawing/2014/main" id="{D8A0A937-3DED-431C-B307-B47A278B1DF7}"/>
              </a:ext>
            </a:extLst>
          </p:cNvPr>
          <p:cNvSpPr/>
          <p:nvPr/>
        </p:nvSpPr>
        <p:spPr>
          <a:xfrm>
            <a:off x="4554199" y="421302"/>
            <a:ext cx="2991653" cy="646331"/>
          </a:xfrm>
          <a:prstGeom prst="rect">
            <a:avLst/>
          </a:prstGeom>
          <a:ln w="28575">
            <a:solidFill>
              <a:srgbClr val="0070C0"/>
            </a:solidFill>
          </a:ln>
        </p:spPr>
        <p:txBody>
          <a:bodyPr wrap="none">
            <a:spAutoFit/>
          </a:bodyPr>
          <a:lstStyle/>
          <a:p>
            <a:r>
              <a:rPr lang="en-US"/>
              <a:t>Please note car delivery is not</a:t>
            </a:r>
          </a:p>
          <a:p>
            <a:r>
              <a:rPr lang="en-US"/>
              <a:t> available through the system.</a:t>
            </a:r>
            <a:endParaRPr lang="en-GB"/>
          </a:p>
        </p:txBody>
      </p:sp>
      <p:sp>
        <p:nvSpPr>
          <p:cNvPr id="21" name="TextBox 20">
            <a:extLst>
              <a:ext uri="{FF2B5EF4-FFF2-40B4-BE49-F238E27FC236}">
                <a16:creationId xmlns:a16="http://schemas.microsoft.com/office/drawing/2014/main" id="{359C72EE-08D1-4DA7-965B-D031C7996C2F}"/>
              </a:ext>
            </a:extLst>
          </p:cNvPr>
          <p:cNvSpPr txBox="1"/>
          <p:nvPr/>
        </p:nvSpPr>
        <p:spPr>
          <a:xfrm>
            <a:off x="7266181" y="4825658"/>
            <a:ext cx="1864833" cy="646331"/>
          </a:xfrm>
          <a:prstGeom prst="rect">
            <a:avLst/>
          </a:prstGeom>
          <a:noFill/>
        </p:spPr>
        <p:txBody>
          <a:bodyPr wrap="square" rtlCol="0">
            <a:spAutoFit/>
          </a:bodyPr>
          <a:lstStyle/>
          <a:p>
            <a:r>
              <a:rPr lang="en-US" sz="1200" dirty="0"/>
              <a:t>Full details of the policy are found under ‘Terms &amp; Conditions’</a:t>
            </a:r>
            <a:endParaRPr lang="en-GB" sz="1200" dirty="0"/>
          </a:p>
        </p:txBody>
      </p:sp>
      <p:cxnSp>
        <p:nvCxnSpPr>
          <p:cNvPr id="33" name="Connector: Elbow 32">
            <a:extLst>
              <a:ext uri="{FF2B5EF4-FFF2-40B4-BE49-F238E27FC236}">
                <a16:creationId xmlns:a16="http://schemas.microsoft.com/office/drawing/2014/main" id="{64BD42BE-C616-3CD2-7E7E-7023A7983C39}"/>
              </a:ext>
            </a:extLst>
          </p:cNvPr>
          <p:cNvCxnSpPr>
            <a:cxnSpLocks/>
          </p:cNvCxnSpPr>
          <p:nvPr/>
        </p:nvCxnSpPr>
        <p:spPr>
          <a:xfrm rot="16200000" flipH="1">
            <a:off x="-1062340" y="4145942"/>
            <a:ext cx="3386668" cy="249332"/>
          </a:xfrm>
          <a:prstGeom prst="bentConnector3">
            <a:avLst>
              <a:gd name="adj1" fmla="val 64250"/>
            </a:avLst>
          </a:prstGeom>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FB649391-0467-043B-6B0E-8223EA49CFE4}"/>
              </a:ext>
            </a:extLst>
          </p:cNvPr>
          <p:cNvCxnSpPr>
            <a:cxnSpLocks/>
          </p:cNvCxnSpPr>
          <p:nvPr/>
        </p:nvCxnSpPr>
        <p:spPr>
          <a:xfrm>
            <a:off x="761527" y="4759607"/>
            <a:ext cx="289166" cy="2397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FC1D0F7-FB1A-41B6-359A-13E7E988D20F}"/>
              </a:ext>
            </a:extLst>
          </p:cNvPr>
          <p:cNvCxnSpPr/>
          <p:nvPr/>
        </p:nvCxnSpPr>
        <p:spPr>
          <a:xfrm>
            <a:off x="755660" y="5960213"/>
            <a:ext cx="289166" cy="70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E68AB9AB-7B93-A06A-D450-58D7A32C3F9A}"/>
              </a:ext>
            </a:extLst>
          </p:cNvPr>
          <p:cNvPicPr>
            <a:picLocks noChangeAspect="1"/>
          </p:cNvPicPr>
          <p:nvPr/>
        </p:nvPicPr>
        <p:blipFill>
          <a:blip r:embed="rId4">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972132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F8366B-DA7A-4AC1-A1A9-A7F4B044DE5A}"/>
              </a:ext>
            </a:extLst>
          </p:cNvPr>
          <p:cNvSpPr txBox="1"/>
          <p:nvPr/>
        </p:nvSpPr>
        <p:spPr>
          <a:xfrm>
            <a:off x="676034" y="482858"/>
            <a:ext cx="3970116" cy="584775"/>
          </a:xfrm>
          <a:prstGeom prst="rect">
            <a:avLst/>
          </a:prstGeom>
          <a:noFill/>
        </p:spPr>
        <p:txBody>
          <a:bodyPr wrap="square" rtlCol="0">
            <a:spAutoFit/>
          </a:bodyPr>
          <a:lstStyle/>
          <a:p>
            <a:r>
              <a:rPr lang="en-US" sz="3200"/>
              <a:t>Additional Products</a:t>
            </a:r>
            <a:endParaRPr lang="en-GB" sz="1200"/>
          </a:p>
        </p:txBody>
      </p:sp>
      <p:pic>
        <p:nvPicPr>
          <p:cNvPr id="22" name="Picture 21">
            <a:extLst>
              <a:ext uri="{FF2B5EF4-FFF2-40B4-BE49-F238E27FC236}">
                <a16:creationId xmlns:a16="http://schemas.microsoft.com/office/drawing/2014/main" id="{337746DE-AABD-4E9E-9B13-88385B5269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6034" y="1245898"/>
            <a:ext cx="2092243" cy="461665"/>
          </a:xfrm>
          <a:prstGeom prst="rect">
            <a:avLst/>
          </a:prstGeom>
        </p:spPr>
      </p:pic>
      <p:sp>
        <p:nvSpPr>
          <p:cNvPr id="24" name="TextBox 23">
            <a:extLst>
              <a:ext uri="{FF2B5EF4-FFF2-40B4-BE49-F238E27FC236}">
                <a16:creationId xmlns:a16="http://schemas.microsoft.com/office/drawing/2014/main" id="{CAC52164-700A-4765-89AA-87194F030C09}"/>
              </a:ext>
            </a:extLst>
          </p:cNvPr>
          <p:cNvSpPr txBox="1"/>
          <p:nvPr/>
        </p:nvSpPr>
        <p:spPr>
          <a:xfrm>
            <a:off x="676034" y="1747895"/>
            <a:ext cx="2933700" cy="461665"/>
          </a:xfrm>
          <a:prstGeom prst="rect">
            <a:avLst/>
          </a:prstGeom>
          <a:noFill/>
        </p:spPr>
        <p:txBody>
          <a:bodyPr wrap="square" rtlCol="0">
            <a:spAutoFit/>
          </a:bodyPr>
          <a:lstStyle/>
          <a:p>
            <a:r>
              <a:rPr lang="en-US" sz="1200" dirty="0"/>
              <a:t>Complete and </a:t>
            </a:r>
            <a:r>
              <a:rPr lang="en-US" sz="1200" b="1" dirty="0">
                <a:solidFill>
                  <a:schemeClr val="accent2"/>
                </a:solidFill>
              </a:rPr>
              <a:t>search</a:t>
            </a:r>
          </a:p>
          <a:p>
            <a:r>
              <a:rPr lang="en-US" sz="1200" dirty="0"/>
              <a:t>Book for UK and Worldwide Transfers </a:t>
            </a:r>
            <a:endParaRPr lang="en-GB" sz="1200" dirty="0"/>
          </a:p>
        </p:txBody>
      </p:sp>
      <p:sp>
        <p:nvSpPr>
          <p:cNvPr id="26" name="TextBox 25">
            <a:extLst>
              <a:ext uri="{FF2B5EF4-FFF2-40B4-BE49-F238E27FC236}">
                <a16:creationId xmlns:a16="http://schemas.microsoft.com/office/drawing/2014/main" id="{F1F45ACD-32A0-4A1D-9E1E-A7744ECEDE92}"/>
              </a:ext>
            </a:extLst>
          </p:cNvPr>
          <p:cNvSpPr txBox="1"/>
          <p:nvPr/>
        </p:nvSpPr>
        <p:spPr>
          <a:xfrm>
            <a:off x="2768277" y="1286230"/>
            <a:ext cx="2532185" cy="381000"/>
          </a:xfrm>
          <a:prstGeom prst="rect">
            <a:avLst/>
          </a:prstGeom>
          <a:noFill/>
        </p:spPr>
        <p:txBody>
          <a:bodyPr wrap="square" rtlCol="0">
            <a:spAutoFit/>
          </a:bodyPr>
          <a:lstStyle/>
          <a:p>
            <a:r>
              <a:rPr lang="en-US" dirty="0"/>
              <a:t>Ground Transport</a:t>
            </a:r>
            <a:endParaRPr lang="en-GB" dirty="0"/>
          </a:p>
        </p:txBody>
      </p:sp>
      <p:pic>
        <p:nvPicPr>
          <p:cNvPr id="27" name="Picture 26">
            <a:extLst>
              <a:ext uri="{FF2B5EF4-FFF2-40B4-BE49-F238E27FC236}">
                <a16:creationId xmlns:a16="http://schemas.microsoft.com/office/drawing/2014/main" id="{1F57C68A-3B83-4E93-9D69-84C925B6DFC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09568" y="2857190"/>
            <a:ext cx="4760104" cy="3000445"/>
          </a:xfrm>
          <a:prstGeom prst="rect">
            <a:avLst/>
          </a:prstGeom>
        </p:spPr>
      </p:pic>
      <p:sp>
        <p:nvSpPr>
          <p:cNvPr id="28" name="TextBox 27">
            <a:extLst>
              <a:ext uri="{FF2B5EF4-FFF2-40B4-BE49-F238E27FC236}">
                <a16:creationId xmlns:a16="http://schemas.microsoft.com/office/drawing/2014/main" id="{86E57C6C-A40B-4EE6-AA77-5B0298566D70}"/>
              </a:ext>
            </a:extLst>
          </p:cNvPr>
          <p:cNvSpPr txBox="1"/>
          <p:nvPr/>
        </p:nvSpPr>
        <p:spPr>
          <a:xfrm>
            <a:off x="8161754" y="6092001"/>
            <a:ext cx="2667227" cy="369332"/>
          </a:xfrm>
          <a:prstGeom prst="rect">
            <a:avLst/>
          </a:prstGeom>
          <a:noFill/>
        </p:spPr>
        <p:txBody>
          <a:bodyPr wrap="square" rtlCol="0">
            <a:spAutoFit/>
          </a:bodyPr>
          <a:lstStyle/>
          <a:p>
            <a:r>
              <a:rPr lang="en-US" dirty="0"/>
              <a:t>Select and </a:t>
            </a:r>
            <a:r>
              <a:rPr lang="en-US" b="1" dirty="0">
                <a:solidFill>
                  <a:schemeClr val="accent2"/>
                </a:solidFill>
              </a:rPr>
              <a:t>Add To Trip</a:t>
            </a:r>
            <a:endParaRPr lang="en-GB" b="1" dirty="0">
              <a:solidFill>
                <a:schemeClr val="accent2"/>
              </a:solidFill>
            </a:endParaRPr>
          </a:p>
        </p:txBody>
      </p:sp>
      <p:pic>
        <p:nvPicPr>
          <p:cNvPr id="4" name="Picture 3">
            <a:extLst>
              <a:ext uri="{FF2B5EF4-FFF2-40B4-BE49-F238E27FC236}">
                <a16:creationId xmlns:a16="http://schemas.microsoft.com/office/drawing/2014/main" id="{C0EC2AD9-0B74-E486-856D-D4AE2035AD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392" y="2290225"/>
            <a:ext cx="6119385" cy="4335840"/>
          </a:xfrm>
          <a:prstGeom prst="rect">
            <a:avLst/>
          </a:prstGeom>
        </p:spPr>
      </p:pic>
      <p:cxnSp>
        <p:nvCxnSpPr>
          <p:cNvPr id="7" name="Straight Arrow Connector 6">
            <a:extLst>
              <a:ext uri="{FF2B5EF4-FFF2-40B4-BE49-F238E27FC236}">
                <a16:creationId xmlns:a16="http://schemas.microsoft.com/office/drawing/2014/main" id="{2E0736A4-B7CC-90D1-C903-3EC744676CC1}"/>
              </a:ext>
            </a:extLst>
          </p:cNvPr>
          <p:cNvCxnSpPr/>
          <p:nvPr/>
        </p:nvCxnSpPr>
        <p:spPr>
          <a:xfrm flipV="1">
            <a:off x="10464800" y="5943600"/>
            <a:ext cx="152400" cy="406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323523D-F0EC-E997-1238-85CC1E3F6902}"/>
              </a:ext>
            </a:extLst>
          </p:cNvPr>
          <p:cNvPicPr>
            <a:picLocks noChangeAspect="1"/>
          </p:cNvPicPr>
          <p:nvPr/>
        </p:nvPicPr>
        <p:blipFill>
          <a:blip r:embed="rId5">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3250382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7BFAE-E428-A3FA-45ED-C437E9EFA10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9EC78D1-7BFD-B038-31D7-7B17E94D50B7}"/>
              </a:ext>
            </a:extLst>
          </p:cNvPr>
          <p:cNvSpPr txBox="1"/>
          <p:nvPr/>
        </p:nvSpPr>
        <p:spPr>
          <a:xfrm>
            <a:off x="676034" y="482858"/>
            <a:ext cx="3970116" cy="584775"/>
          </a:xfrm>
          <a:prstGeom prst="rect">
            <a:avLst/>
          </a:prstGeom>
          <a:noFill/>
        </p:spPr>
        <p:txBody>
          <a:bodyPr wrap="square" rtlCol="0">
            <a:spAutoFit/>
          </a:bodyPr>
          <a:lstStyle/>
          <a:p>
            <a:r>
              <a:rPr lang="en-US" sz="3200"/>
              <a:t>Additional Products</a:t>
            </a:r>
            <a:endParaRPr lang="en-GB" sz="1200"/>
          </a:p>
        </p:txBody>
      </p:sp>
      <p:sp>
        <p:nvSpPr>
          <p:cNvPr id="15" name="TextBox 14">
            <a:extLst>
              <a:ext uri="{FF2B5EF4-FFF2-40B4-BE49-F238E27FC236}">
                <a16:creationId xmlns:a16="http://schemas.microsoft.com/office/drawing/2014/main" id="{F12C5012-CCBC-2CBB-C56A-3DA106181D24}"/>
              </a:ext>
            </a:extLst>
          </p:cNvPr>
          <p:cNvSpPr txBox="1"/>
          <p:nvPr/>
        </p:nvSpPr>
        <p:spPr>
          <a:xfrm>
            <a:off x="1172497" y="1064923"/>
            <a:ext cx="2532185" cy="381000"/>
          </a:xfrm>
          <a:prstGeom prst="rect">
            <a:avLst/>
          </a:prstGeom>
          <a:noFill/>
        </p:spPr>
        <p:txBody>
          <a:bodyPr wrap="square" rtlCol="0">
            <a:spAutoFit/>
          </a:bodyPr>
          <a:lstStyle/>
          <a:p>
            <a:r>
              <a:rPr lang="en-US"/>
              <a:t>UK Parking</a:t>
            </a:r>
            <a:endParaRPr lang="en-GB"/>
          </a:p>
        </p:txBody>
      </p:sp>
      <p:sp>
        <p:nvSpPr>
          <p:cNvPr id="16" name="TextBox 15">
            <a:extLst>
              <a:ext uri="{FF2B5EF4-FFF2-40B4-BE49-F238E27FC236}">
                <a16:creationId xmlns:a16="http://schemas.microsoft.com/office/drawing/2014/main" id="{5F4C9474-7C62-6CA8-676E-5272F1231457}"/>
              </a:ext>
            </a:extLst>
          </p:cNvPr>
          <p:cNvSpPr txBox="1"/>
          <p:nvPr/>
        </p:nvSpPr>
        <p:spPr>
          <a:xfrm>
            <a:off x="623184" y="3692811"/>
            <a:ext cx="2933700" cy="276999"/>
          </a:xfrm>
          <a:prstGeom prst="rect">
            <a:avLst/>
          </a:prstGeom>
          <a:noFill/>
        </p:spPr>
        <p:txBody>
          <a:bodyPr wrap="square" rtlCol="0">
            <a:spAutoFit/>
          </a:bodyPr>
          <a:lstStyle/>
          <a:p>
            <a:r>
              <a:rPr lang="en-US" sz="1200" dirty="0"/>
              <a:t>1. Complete and ‘</a:t>
            </a:r>
            <a:r>
              <a:rPr lang="en-US" sz="1200" b="1" dirty="0">
                <a:solidFill>
                  <a:schemeClr val="accent2"/>
                </a:solidFill>
              </a:rPr>
              <a:t>Search Parking</a:t>
            </a:r>
            <a:r>
              <a:rPr lang="en-US" sz="1200" dirty="0"/>
              <a:t>’</a:t>
            </a:r>
          </a:p>
        </p:txBody>
      </p:sp>
      <p:sp>
        <p:nvSpPr>
          <p:cNvPr id="18" name="TextBox 17">
            <a:extLst>
              <a:ext uri="{FF2B5EF4-FFF2-40B4-BE49-F238E27FC236}">
                <a16:creationId xmlns:a16="http://schemas.microsoft.com/office/drawing/2014/main" id="{4FE42FD0-4241-10D5-1CDB-2952AF7181EB}"/>
              </a:ext>
            </a:extLst>
          </p:cNvPr>
          <p:cNvSpPr txBox="1"/>
          <p:nvPr/>
        </p:nvSpPr>
        <p:spPr>
          <a:xfrm>
            <a:off x="6502400" y="974615"/>
            <a:ext cx="3602351" cy="646331"/>
          </a:xfrm>
          <a:prstGeom prst="rect">
            <a:avLst/>
          </a:prstGeom>
          <a:noFill/>
        </p:spPr>
        <p:txBody>
          <a:bodyPr wrap="square" rtlCol="0">
            <a:spAutoFit/>
          </a:bodyPr>
          <a:lstStyle/>
          <a:p>
            <a:r>
              <a:rPr lang="en-US" dirty="0"/>
              <a:t>Select Terminal and choose parking option then </a:t>
            </a:r>
            <a:r>
              <a:rPr lang="en-US" b="1" dirty="0">
                <a:solidFill>
                  <a:srgbClr val="CCCC00"/>
                </a:solidFill>
              </a:rPr>
              <a:t>Add To Trip</a:t>
            </a:r>
            <a:endParaRPr lang="en-GB" b="1" dirty="0">
              <a:solidFill>
                <a:srgbClr val="CCCC00"/>
              </a:solidFill>
            </a:endParaRPr>
          </a:p>
        </p:txBody>
      </p:sp>
      <p:pic>
        <p:nvPicPr>
          <p:cNvPr id="12" name="Picture 11">
            <a:extLst>
              <a:ext uri="{FF2B5EF4-FFF2-40B4-BE49-F238E27FC236}">
                <a16:creationId xmlns:a16="http://schemas.microsoft.com/office/drawing/2014/main" id="{8126829E-DE07-1C30-970E-4C201C6EC9D1}"/>
              </a:ext>
            </a:extLst>
          </p:cNvPr>
          <p:cNvPicPr>
            <a:picLocks noChangeAspect="1"/>
          </p:cNvPicPr>
          <p:nvPr/>
        </p:nvPicPr>
        <p:blipFill>
          <a:blip r:embed="rId2"/>
          <a:stretch>
            <a:fillRect/>
          </a:stretch>
        </p:blipFill>
        <p:spPr>
          <a:xfrm>
            <a:off x="720309" y="1055398"/>
            <a:ext cx="419100" cy="390525"/>
          </a:xfrm>
          <a:prstGeom prst="rect">
            <a:avLst/>
          </a:prstGeom>
        </p:spPr>
      </p:pic>
      <p:pic>
        <p:nvPicPr>
          <p:cNvPr id="17" name="Picture 16">
            <a:extLst>
              <a:ext uri="{FF2B5EF4-FFF2-40B4-BE49-F238E27FC236}">
                <a16:creationId xmlns:a16="http://schemas.microsoft.com/office/drawing/2014/main" id="{0F819EA6-B406-68D0-F7D8-F125C0DBD43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4086" y="2119371"/>
            <a:ext cx="6288314" cy="1569390"/>
          </a:xfrm>
          <a:prstGeom prst="rect">
            <a:avLst/>
          </a:prstGeom>
        </p:spPr>
      </p:pic>
      <p:pic>
        <p:nvPicPr>
          <p:cNvPr id="19" name="Picture 18">
            <a:extLst>
              <a:ext uri="{FF2B5EF4-FFF2-40B4-BE49-F238E27FC236}">
                <a16:creationId xmlns:a16="http://schemas.microsoft.com/office/drawing/2014/main" id="{EA63D6B2-2290-F482-2D1F-D688EA060E5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52622" y="1976821"/>
            <a:ext cx="5616225" cy="3445216"/>
          </a:xfrm>
          <a:prstGeom prst="rect">
            <a:avLst/>
          </a:prstGeom>
        </p:spPr>
      </p:pic>
      <p:sp>
        <p:nvSpPr>
          <p:cNvPr id="2" name="TextBox 1">
            <a:extLst>
              <a:ext uri="{FF2B5EF4-FFF2-40B4-BE49-F238E27FC236}">
                <a16:creationId xmlns:a16="http://schemas.microsoft.com/office/drawing/2014/main" id="{1FF6FD93-32D0-9D4C-BC44-CE7052D851AD}"/>
              </a:ext>
            </a:extLst>
          </p:cNvPr>
          <p:cNvSpPr txBox="1"/>
          <p:nvPr/>
        </p:nvSpPr>
        <p:spPr>
          <a:xfrm>
            <a:off x="5680997" y="2330965"/>
            <a:ext cx="1431139" cy="276999"/>
          </a:xfrm>
          <a:prstGeom prst="rect">
            <a:avLst/>
          </a:prstGeom>
          <a:noFill/>
        </p:spPr>
        <p:txBody>
          <a:bodyPr wrap="square" rtlCol="0">
            <a:spAutoFit/>
          </a:bodyPr>
          <a:lstStyle/>
          <a:p>
            <a:r>
              <a:rPr lang="en-US" sz="1200" dirty="0"/>
              <a:t>2. Select Terminal</a:t>
            </a:r>
          </a:p>
        </p:txBody>
      </p:sp>
      <p:cxnSp>
        <p:nvCxnSpPr>
          <p:cNvPr id="6" name="Straight Arrow Connector 5">
            <a:extLst>
              <a:ext uri="{FF2B5EF4-FFF2-40B4-BE49-F238E27FC236}">
                <a16:creationId xmlns:a16="http://schemas.microsoft.com/office/drawing/2014/main" id="{94098879-5B74-A140-8650-DF6A82FC771C}"/>
              </a:ext>
            </a:extLst>
          </p:cNvPr>
          <p:cNvCxnSpPr>
            <a:cxnSpLocks/>
            <a:stCxn id="2" idx="2"/>
          </p:cNvCxnSpPr>
          <p:nvPr/>
        </p:nvCxnSpPr>
        <p:spPr>
          <a:xfrm>
            <a:off x="6396567" y="2607964"/>
            <a:ext cx="577458" cy="64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33662A7-32EF-E1D3-BC46-5FA880BABA66}"/>
              </a:ext>
            </a:extLst>
          </p:cNvPr>
          <p:cNvSpPr txBox="1"/>
          <p:nvPr/>
        </p:nvSpPr>
        <p:spPr>
          <a:xfrm>
            <a:off x="9472334" y="5422037"/>
            <a:ext cx="1431139" cy="276999"/>
          </a:xfrm>
          <a:prstGeom prst="rect">
            <a:avLst/>
          </a:prstGeom>
          <a:noFill/>
        </p:spPr>
        <p:txBody>
          <a:bodyPr wrap="square" rtlCol="0">
            <a:spAutoFit/>
          </a:bodyPr>
          <a:lstStyle/>
          <a:p>
            <a:r>
              <a:rPr lang="en-US" sz="1200" dirty="0"/>
              <a:t>3.Add to trip</a:t>
            </a:r>
          </a:p>
        </p:txBody>
      </p:sp>
      <p:cxnSp>
        <p:nvCxnSpPr>
          <p:cNvPr id="9" name="Straight Arrow Connector 8">
            <a:extLst>
              <a:ext uri="{FF2B5EF4-FFF2-40B4-BE49-F238E27FC236}">
                <a16:creationId xmlns:a16="http://schemas.microsoft.com/office/drawing/2014/main" id="{37835955-068D-AB45-C576-9CC7E72E8E12}"/>
              </a:ext>
            </a:extLst>
          </p:cNvPr>
          <p:cNvCxnSpPr>
            <a:cxnSpLocks/>
          </p:cNvCxnSpPr>
          <p:nvPr/>
        </p:nvCxnSpPr>
        <p:spPr>
          <a:xfrm flipV="1">
            <a:off x="10503946" y="5403171"/>
            <a:ext cx="340260" cy="2145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D00F8880-B07F-3424-2B1B-F516D4138110}"/>
              </a:ext>
            </a:extLst>
          </p:cNvPr>
          <p:cNvPicPr>
            <a:picLocks noChangeAspect="1"/>
          </p:cNvPicPr>
          <p:nvPr/>
        </p:nvPicPr>
        <p:blipFill>
          <a:blip r:embed="rId5">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538359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F8366B-DA7A-4AC1-A1A9-A7F4B044DE5A}"/>
              </a:ext>
            </a:extLst>
          </p:cNvPr>
          <p:cNvSpPr txBox="1"/>
          <p:nvPr/>
        </p:nvSpPr>
        <p:spPr>
          <a:xfrm>
            <a:off x="676034" y="482858"/>
            <a:ext cx="3970116" cy="584775"/>
          </a:xfrm>
          <a:prstGeom prst="rect">
            <a:avLst/>
          </a:prstGeom>
          <a:noFill/>
        </p:spPr>
        <p:txBody>
          <a:bodyPr wrap="square" rtlCol="0">
            <a:spAutoFit/>
          </a:bodyPr>
          <a:lstStyle/>
          <a:p>
            <a:r>
              <a:rPr lang="en-US" sz="3200"/>
              <a:t>Additional Products</a:t>
            </a:r>
            <a:endParaRPr lang="en-GB" sz="1200"/>
          </a:p>
        </p:txBody>
      </p:sp>
      <p:sp>
        <p:nvSpPr>
          <p:cNvPr id="15" name="TextBox 14">
            <a:extLst>
              <a:ext uri="{FF2B5EF4-FFF2-40B4-BE49-F238E27FC236}">
                <a16:creationId xmlns:a16="http://schemas.microsoft.com/office/drawing/2014/main" id="{0FF6C3E3-5E9D-4534-A165-9CFAB96288AA}"/>
              </a:ext>
            </a:extLst>
          </p:cNvPr>
          <p:cNvSpPr txBox="1"/>
          <p:nvPr/>
        </p:nvSpPr>
        <p:spPr>
          <a:xfrm>
            <a:off x="1939783" y="1042724"/>
            <a:ext cx="1701131" cy="381000"/>
          </a:xfrm>
          <a:prstGeom prst="rect">
            <a:avLst/>
          </a:prstGeom>
          <a:noFill/>
        </p:spPr>
        <p:txBody>
          <a:bodyPr wrap="square" rtlCol="0">
            <a:spAutoFit/>
          </a:bodyPr>
          <a:lstStyle/>
          <a:p>
            <a:r>
              <a:rPr lang="en-US" dirty="0"/>
              <a:t>EU Rail </a:t>
            </a:r>
            <a:endParaRPr lang="en-GB" dirty="0"/>
          </a:p>
        </p:txBody>
      </p:sp>
      <p:sp>
        <p:nvSpPr>
          <p:cNvPr id="16" name="TextBox 15">
            <a:extLst>
              <a:ext uri="{FF2B5EF4-FFF2-40B4-BE49-F238E27FC236}">
                <a16:creationId xmlns:a16="http://schemas.microsoft.com/office/drawing/2014/main" id="{A0AA58AD-3AB8-4C1F-8BB5-F5BBFCD201FB}"/>
              </a:ext>
            </a:extLst>
          </p:cNvPr>
          <p:cNvSpPr txBox="1"/>
          <p:nvPr/>
        </p:nvSpPr>
        <p:spPr>
          <a:xfrm>
            <a:off x="676034" y="1582338"/>
            <a:ext cx="2933700" cy="646331"/>
          </a:xfrm>
          <a:prstGeom prst="rect">
            <a:avLst/>
          </a:prstGeom>
          <a:noFill/>
        </p:spPr>
        <p:txBody>
          <a:bodyPr wrap="square" rtlCol="0">
            <a:spAutoFit/>
          </a:bodyPr>
          <a:lstStyle/>
          <a:p>
            <a:r>
              <a:rPr lang="en-US" sz="1200" dirty="0"/>
              <a:t>Complete search, then select ‘</a:t>
            </a:r>
            <a:r>
              <a:rPr lang="en-US" sz="1200" b="1" dirty="0">
                <a:solidFill>
                  <a:schemeClr val="accent2"/>
                </a:solidFill>
              </a:rPr>
              <a:t>Get Times &amp; Tickets</a:t>
            </a:r>
            <a:r>
              <a:rPr lang="en-US" sz="1200" dirty="0"/>
              <a:t>’ adding any discount rail cards into the Rail Card search box.</a:t>
            </a:r>
          </a:p>
        </p:txBody>
      </p:sp>
      <p:sp>
        <p:nvSpPr>
          <p:cNvPr id="18" name="TextBox 17">
            <a:extLst>
              <a:ext uri="{FF2B5EF4-FFF2-40B4-BE49-F238E27FC236}">
                <a16:creationId xmlns:a16="http://schemas.microsoft.com/office/drawing/2014/main" id="{DD10034E-57FA-4057-BE79-D93CEAECB137}"/>
              </a:ext>
            </a:extLst>
          </p:cNvPr>
          <p:cNvSpPr txBox="1"/>
          <p:nvPr/>
        </p:nvSpPr>
        <p:spPr>
          <a:xfrm>
            <a:off x="1939783" y="4911319"/>
            <a:ext cx="2103573" cy="253916"/>
          </a:xfrm>
          <a:prstGeom prst="rect">
            <a:avLst/>
          </a:prstGeom>
          <a:noFill/>
        </p:spPr>
        <p:txBody>
          <a:bodyPr wrap="square" rtlCol="0">
            <a:spAutoFit/>
          </a:bodyPr>
          <a:lstStyle/>
          <a:p>
            <a:r>
              <a:rPr lang="en-US" sz="1050" dirty="0"/>
              <a:t>Add rail discount cards.</a:t>
            </a:r>
            <a:endParaRPr lang="en-GB" sz="1050" b="1" dirty="0">
              <a:solidFill>
                <a:srgbClr val="CCCC00"/>
              </a:solidFill>
            </a:endParaRPr>
          </a:p>
        </p:txBody>
      </p:sp>
      <p:pic>
        <p:nvPicPr>
          <p:cNvPr id="12" name="Picture 11">
            <a:extLst>
              <a:ext uri="{FF2B5EF4-FFF2-40B4-BE49-F238E27FC236}">
                <a16:creationId xmlns:a16="http://schemas.microsoft.com/office/drawing/2014/main" id="{6FB2876C-50FF-402D-B51A-3058AB1E45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6034" y="1027457"/>
            <a:ext cx="1263749" cy="421250"/>
          </a:xfrm>
          <a:prstGeom prst="rect">
            <a:avLst/>
          </a:prstGeom>
        </p:spPr>
      </p:pic>
      <p:pic>
        <p:nvPicPr>
          <p:cNvPr id="7" name="Picture 6">
            <a:extLst>
              <a:ext uri="{FF2B5EF4-FFF2-40B4-BE49-F238E27FC236}">
                <a16:creationId xmlns:a16="http://schemas.microsoft.com/office/drawing/2014/main" id="{6E3FC431-43EE-4D6A-8053-6FF0D25B6A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2279" y="2301855"/>
            <a:ext cx="4479227" cy="2502139"/>
          </a:xfrm>
          <a:prstGeom prst="rect">
            <a:avLst/>
          </a:prstGeom>
        </p:spPr>
      </p:pic>
      <p:cxnSp>
        <p:nvCxnSpPr>
          <p:cNvPr id="20" name="Straight Arrow Connector 19">
            <a:extLst>
              <a:ext uri="{FF2B5EF4-FFF2-40B4-BE49-F238E27FC236}">
                <a16:creationId xmlns:a16="http://schemas.microsoft.com/office/drawing/2014/main" id="{2E0D5CD5-DCAF-4F6A-AF32-2FEC08AEAFFA}"/>
              </a:ext>
            </a:extLst>
          </p:cNvPr>
          <p:cNvCxnSpPr>
            <a:cxnSpLocks/>
          </p:cNvCxnSpPr>
          <p:nvPr/>
        </p:nvCxnSpPr>
        <p:spPr>
          <a:xfrm flipV="1">
            <a:off x="2824629" y="4502177"/>
            <a:ext cx="5459" cy="4051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F6BA6CEC-CBCD-4528-8223-E3D6245C1F1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83799" y="1049952"/>
            <a:ext cx="4951166" cy="1289569"/>
          </a:xfrm>
          <a:prstGeom prst="rect">
            <a:avLst/>
          </a:prstGeom>
        </p:spPr>
      </p:pic>
      <p:sp>
        <p:nvSpPr>
          <p:cNvPr id="23" name="TextBox 22">
            <a:extLst>
              <a:ext uri="{FF2B5EF4-FFF2-40B4-BE49-F238E27FC236}">
                <a16:creationId xmlns:a16="http://schemas.microsoft.com/office/drawing/2014/main" id="{B2E0D98A-0EE7-435C-94A3-9BF7E8477D19}"/>
              </a:ext>
            </a:extLst>
          </p:cNvPr>
          <p:cNvSpPr txBox="1"/>
          <p:nvPr/>
        </p:nvSpPr>
        <p:spPr>
          <a:xfrm>
            <a:off x="676034" y="5217133"/>
            <a:ext cx="4631072" cy="830997"/>
          </a:xfrm>
          <a:prstGeom prst="rect">
            <a:avLst/>
          </a:prstGeom>
          <a:noFill/>
        </p:spPr>
        <p:txBody>
          <a:bodyPr wrap="square" rtlCol="0">
            <a:spAutoFit/>
          </a:bodyPr>
          <a:lstStyle/>
          <a:p>
            <a:r>
              <a:rPr lang="en-US" sz="1200" b="1" dirty="0">
                <a:solidFill>
                  <a:schemeClr val="accent2"/>
                </a:solidFill>
              </a:rPr>
              <a:t>Select</a:t>
            </a:r>
            <a:r>
              <a:rPr lang="en-US" sz="1200" dirty="0"/>
              <a:t> the fare to add to your basket or open ‘</a:t>
            </a:r>
            <a:r>
              <a:rPr lang="en-US" sz="1200" b="1" dirty="0"/>
              <a:t>More options</a:t>
            </a:r>
            <a:r>
              <a:rPr lang="en-US" sz="1200" dirty="0"/>
              <a:t>’ to see more fares and discounted fares if you have added your rail card.</a:t>
            </a:r>
          </a:p>
          <a:p>
            <a:endParaRPr lang="en-US" sz="1200" dirty="0"/>
          </a:p>
          <a:p>
            <a:r>
              <a:rPr lang="en-US" sz="1200" dirty="0"/>
              <a:t>View ‘Fare Rules’ buy selecting the </a:t>
            </a:r>
            <a:r>
              <a:rPr lang="en-US" sz="1200" b="1" dirty="0">
                <a:solidFill>
                  <a:srgbClr val="002060"/>
                </a:solidFill>
              </a:rPr>
              <a:t>Fare Rules </a:t>
            </a:r>
            <a:r>
              <a:rPr lang="en-US" sz="1200" dirty="0"/>
              <a:t>button.</a:t>
            </a:r>
            <a:endParaRPr lang="en-GB" sz="1200" dirty="0"/>
          </a:p>
        </p:txBody>
      </p:sp>
      <p:cxnSp>
        <p:nvCxnSpPr>
          <p:cNvPr id="30" name="Straight Arrow Connector 29">
            <a:extLst>
              <a:ext uri="{FF2B5EF4-FFF2-40B4-BE49-F238E27FC236}">
                <a16:creationId xmlns:a16="http://schemas.microsoft.com/office/drawing/2014/main" id="{7A3C694C-54F5-4FB5-B3CF-154E16CADA56}"/>
              </a:ext>
            </a:extLst>
          </p:cNvPr>
          <p:cNvCxnSpPr>
            <a:cxnSpLocks/>
          </p:cNvCxnSpPr>
          <p:nvPr/>
        </p:nvCxnSpPr>
        <p:spPr>
          <a:xfrm flipV="1">
            <a:off x="9461230" y="2228669"/>
            <a:ext cx="0" cy="3264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44703F5-50BB-488E-A951-679AF88C7CD9}"/>
              </a:ext>
            </a:extLst>
          </p:cNvPr>
          <p:cNvSpPr txBox="1"/>
          <p:nvPr/>
        </p:nvSpPr>
        <p:spPr>
          <a:xfrm>
            <a:off x="9461230" y="2366700"/>
            <a:ext cx="1219200" cy="246221"/>
          </a:xfrm>
          <a:prstGeom prst="rect">
            <a:avLst/>
          </a:prstGeom>
          <a:noFill/>
        </p:spPr>
        <p:txBody>
          <a:bodyPr wrap="square" rtlCol="0">
            <a:spAutoFit/>
          </a:bodyPr>
          <a:lstStyle/>
          <a:p>
            <a:r>
              <a:rPr lang="en-US" sz="1000" dirty="0"/>
              <a:t>View Fare Rules</a:t>
            </a:r>
            <a:endParaRPr lang="en-GB" sz="1000" dirty="0"/>
          </a:p>
        </p:txBody>
      </p:sp>
      <p:cxnSp>
        <p:nvCxnSpPr>
          <p:cNvPr id="32" name="Straight Arrow Connector 31">
            <a:extLst>
              <a:ext uri="{FF2B5EF4-FFF2-40B4-BE49-F238E27FC236}">
                <a16:creationId xmlns:a16="http://schemas.microsoft.com/office/drawing/2014/main" id="{5C39CC0A-8178-420A-B0D3-7EDEE03B9D3D}"/>
              </a:ext>
            </a:extLst>
          </p:cNvPr>
          <p:cNvCxnSpPr>
            <a:cxnSpLocks/>
          </p:cNvCxnSpPr>
          <p:nvPr/>
        </p:nvCxnSpPr>
        <p:spPr>
          <a:xfrm flipH="1">
            <a:off x="10865683" y="1471827"/>
            <a:ext cx="3506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B1C44E3-1E3B-49DE-BC5D-BF8028A5CA56}"/>
              </a:ext>
            </a:extLst>
          </p:cNvPr>
          <p:cNvSpPr txBox="1"/>
          <p:nvPr/>
        </p:nvSpPr>
        <p:spPr>
          <a:xfrm>
            <a:off x="11206010" y="1180018"/>
            <a:ext cx="742678" cy="553998"/>
          </a:xfrm>
          <a:prstGeom prst="rect">
            <a:avLst/>
          </a:prstGeom>
          <a:noFill/>
        </p:spPr>
        <p:txBody>
          <a:bodyPr wrap="square" rtlCol="0">
            <a:spAutoFit/>
          </a:bodyPr>
          <a:lstStyle/>
          <a:p>
            <a:r>
              <a:rPr lang="en-US" sz="1000" dirty="0"/>
              <a:t>Check for additional fares</a:t>
            </a:r>
            <a:endParaRPr lang="en-GB" sz="1000" dirty="0"/>
          </a:p>
        </p:txBody>
      </p:sp>
      <p:cxnSp>
        <p:nvCxnSpPr>
          <p:cNvPr id="35" name="Straight Arrow Connector 34">
            <a:extLst>
              <a:ext uri="{FF2B5EF4-FFF2-40B4-BE49-F238E27FC236}">
                <a16:creationId xmlns:a16="http://schemas.microsoft.com/office/drawing/2014/main" id="{0B257D60-E691-4077-8ACB-F9E65DEC52B0}"/>
              </a:ext>
            </a:extLst>
          </p:cNvPr>
          <p:cNvCxnSpPr>
            <a:cxnSpLocks/>
          </p:cNvCxnSpPr>
          <p:nvPr/>
        </p:nvCxnSpPr>
        <p:spPr>
          <a:xfrm flipH="1">
            <a:off x="10901973" y="2085492"/>
            <a:ext cx="2780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D6AB4E7-FB03-4455-A88C-D998F14F9EC3}"/>
              </a:ext>
            </a:extLst>
          </p:cNvPr>
          <p:cNvSpPr txBox="1"/>
          <p:nvPr/>
        </p:nvSpPr>
        <p:spPr>
          <a:xfrm>
            <a:off x="11244801" y="1885437"/>
            <a:ext cx="582706" cy="400110"/>
          </a:xfrm>
          <a:prstGeom prst="rect">
            <a:avLst/>
          </a:prstGeom>
          <a:noFill/>
        </p:spPr>
        <p:txBody>
          <a:bodyPr wrap="square" rtlCol="0">
            <a:spAutoFit/>
          </a:bodyPr>
          <a:lstStyle/>
          <a:p>
            <a:r>
              <a:rPr lang="en-US" sz="1000" dirty="0"/>
              <a:t>Select fare</a:t>
            </a:r>
            <a:endParaRPr lang="en-GB" sz="1000" dirty="0"/>
          </a:p>
        </p:txBody>
      </p:sp>
      <p:sp>
        <p:nvSpPr>
          <p:cNvPr id="38" name="TextBox 37">
            <a:extLst>
              <a:ext uri="{FF2B5EF4-FFF2-40B4-BE49-F238E27FC236}">
                <a16:creationId xmlns:a16="http://schemas.microsoft.com/office/drawing/2014/main" id="{D592E5C8-7D93-4684-8E1F-94E032380CE9}"/>
              </a:ext>
            </a:extLst>
          </p:cNvPr>
          <p:cNvSpPr txBox="1"/>
          <p:nvPr/>
        </p:nvSpPr>
        <p:spPr>
          <a:xfrm>
            <a:off x="6309183" y="2617476"/>
            <a:ext cx="5268166" cy="738664"/>
          </a:xfrm>
          <a:prstGeom prst="rect">
            <a:avLst/>
          </a:prstGeom>
          <a:noFill/>
        </p:spPr>
        <p:txBody>
          <a:bodyPr wrap="square" rtlCol="0">
            <a:spAutoFit/>
          </a:bodyPr>
          <a:lstStyle/>
          <a:p>
            <a:r>
              <a:rPr lang="en-US" sz="1200" dirty="0"/>
              <a:t>If required do the same for the inbound journey.  Review your trip and ‘</a:t>
            </a:r>
            <a:r>
              <a:rPr lang="en-US" sz="1200" b="1" dirty="0">
                <a:solidFill>
                  <a:schemeClr val="accent2"/>
                </a:solidFill>
              </a:rPr>
              <a:t>Add to Trip</a:t>
            </a:r>
            <a:r>
              <a:rPr lang="en-US" sz="1200" dirty="0"/>
              <a:t>’ to book.</a:t>
            </a:r>
          </a:p>
          <a:p>
            <a:endParaRPr lang="en-GB" dirty="0"/>
          </a:p>
        </p:txBody>
      </p:sp>
      <p:pic>
        <p:nvPicPr>
          <p:cNvPr id="40" name="Picture 39">
            <a:extLst>
              <a:ext uri="{FF2B5EF4-FFF2-40B4-BE49-F238E27FC236}">
                <a16:creationId xmlns:a16="http://schemas.microsoft.com/office/drawing/2014/main" id="{3FD0DF41-B896-47B9-9638-978E7C87EB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83799" y="3048652"/>
            <a:ext cx="4185125" cy="1093042"/>
          </a:xfrm>
          <a:prstGeom prst="rect">
            <a:avLst/>
          </a:prstGeom>
        </p:spPr>
      </p:pic>
      <p:pic>
        <p:nvPicPr>
          <p:cNvPr id="45" name="Picture 44">
            <a:extLst>
              <a:ext uri="{FF2B5EF4-FFF2-40B4-BE49-F238E27FC236}">
                <a16:creationId xmlns:a16="http://schemas.microsoft.com/office/drawing/2014/main" id="{30DB8A13-B6FC-4C80-BE5E-32A44CF5967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191952" y="4021959"/>
            <a:ext cx="3492126" cy="2679268"/>
          </a:xfrm>
          <a:prstGeom prst="rect">
            <a:avLst/>
          </a:prstGeom>
        </p:spPr>
      </p:pic>
      <p:cxnSp>
        <p:nvCxnSpPr>
          <p:cNvPr id="46" name="Straight Arrow Connector 45">
            <a:extLst>
              <a:ext uri="{FF2B5EF4-FFF2-40B4-BE49-F238E27FC236}">
                <a16:creationId xmlns:a16="http://schemas.microsoft.com/office/drawing/2014/main" id="{D2040371-6757-404F-94F4-F24B72069A4E}"/>
              </a:ext>
            </a:extLst>
          </p:cNvPr>
          <p:cNvCxnSpPr>
            <a:cxnSpLocks/>
          </p:cNvCxnSpPr>
          <p:nvPr/>
        </p:nvCxnSpPr>
        <p:spPr>
          <a:xfrm flipH="1">
            <a:off x="10541400" y="3954439"/>
            <a:ext cx="2780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DA24CE35-0A10-4CDE-A07F-A413BA837D06}"/>
              </a:ext>
            </a:extLst>
          </p:cNvPr>
          <p:cNvCxnSpPr>
            <a:cxnSpLocks/>
          </p:cNvCxnSpPr>
          <p:nvPr/>
        </p:nvCxnSpPr>
        <p:spPr>
          <a:xfrm flipH="1">
            <a:off x="8720352" y="6427203"/>
            <a:ext cx="2780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FEB30FC5-EF17-4371-9CA2-828683675365}"/>
              </a:ext>
            </a:extLst>
          </p:cNvPr>
          <p:cNvCxnSpPr>
            <a:cxnSpLocks/>
          </p:cNvCxnSpPr>
          <p:nvPr/>
        </p:nvCxnSpPr>
        <p:spPr>
          <a:xfrm flipV="1">
            <a:off x="9118600" y="4704749"/>
            <a:ext cx="0" cy="2659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8AD97E6C-3712-4B3D-96A9-D4A60DC898A3}"/>
              </a:ext>
            </a:extLst>
          </p:cNvPr>
          <p:cNvSpPr txBox="1"/>
          <p:nvPr/>
        </p:nvSpPr>
        <p:spPr>
          <a:xfrm>
            <a:off x="8896513" y="5932472"/>
            <a:ext cx="1479176" cy="553998"/>
          </a:xfrm>
          <a:prstGeom prst="rect">
            <a:avLst/>
          </a:prstGeom>
          <a:noFill/>
        </p:spPr>
        <p:txBody>
          <a:bodyPr wrap="square" rtlCol="0">
            <a:spAutoFit/>
          </a:bodyPr>
          <a:lstStyle/>
          <a:p>
            <a:r>
              <a:rPr lang="en-US" sz="1000" dirty="0"/>
              <a:t>If fields are highlighted </a:t>
            </a:r>
            <a:r>
              <a:rPr lang="en-US" sz="1000" dirty="0">
                <a:solidFill>
                  <a:srgbClr val="FF0000"/>
                </a:solidFill>
              </a:rPr>
              <a:t>red</a:t>
            </a:r>
            <a:r>
              <a:rPr lang="en-US" sz="1000" dirty="0"/>
              <a:t> they are required to complete the booking</a:t>
            </a:r>
            <a:endParaRPr lang="en-GB" sz="1000" dirty="0"/>
          </a:p>
        </p:txBody>
      </p:sp>
      <p:sp>
        <p:nvSpPr>
          <p:cNvPr id="51" name="TextBox 50">
            <a:extLst>
              <a:ext uri="{FF2B5EF4-FFF2-40B4-BE49-F238E27FC236}">
                <a16:creationId xmlns:a16="http://schemas.microsoft.com/office/drawing/2014/main" id="{B564100F-38FF-454E-99FC-BBC23F7DF678}"/>
              </a:ext>
            </a:extLst>
          </p:cNvPr>
          <p:cNvSpPr txBox="1"/>
          <p:nvPr/>
        </p:nvSpPr>
        <p:spPr>
          <a:xfrm>
            <a:off x="10865683" y="3646026"/>
            <a:ext cx="582706" cy="400110"/>
          </a:xfrm>
          <a:prstGeom prst="rect">
            <a:avLst/>
          </a:prstGeom>
          <a:noFill/>
        </p:spPr>
        <p:txBody>
          <a:bodyPr wrap="square" rtlCol="0">
            <a:spAutoFit/>
          </a:bodyPr>
          <a:lstStyle/>
          <a:p>
            <a:r>
              <a:rPr lang="en-US" sz="1000" dirty="0"/>
              <a:t>Add to trip</a:t>
            </a:r>
            <a:endParaRPr lang="en-GB" sz="1000" dirty="0"/>
          </a:p>
        </p:txBody>
      </p:sp>
      <p:sp>
        <p:nvSpPr>
          <p:cNvPr id="52" name="TextBox 51">
            <a:extLst>
              <a:ext uri="{FF2B5EF4-FFF2-40B4-BE49-F238E27FC236}">
                <a16:creationId xmlns:a16="http://schemas.microsoft.com/office/drawing/2014/main" id="{A1DE55A6-8EF4-49DA-813D-EBB5589C78B6}"/>
              </a:ext>
            </a:extLst>
          </p:cNvPr>
          <p:cNvSpPr txBox="1"/>
          <p:nvPr/>
        </p:nvSpPr>
        <p:spPr>
          <a:xfrm>
            <a:off x="8844439" y="4940134"/>
            <a:ext cx="791662" cy="553998"/>
          </a:xfrm>
          <a:prstGeom prst="rect">
            <a:avLst/>
          </a:prstGeom>
          <a:noFill/>
        </p:spPr>
        <p:txBody>
          <a:bodyPr wrap="square" rtlCol="0">
            <a:spAutoFit/>
          </a:bodyPr>
          <a:lstStyle/>
          <a:p>
            <a:r>
              <a:rPr lang="en-US" sz="1000" dirty="0"/>
              <a:t>To complete trip</a:t>
            </a:r>
            <a:endParaRPr lang="en-GB" sz="1000" dirty="0"/>
          </a:p>
        </p:txBody>
      </p:sp>
      <p:pic>
        <p:nvPicPr>
          <p:cNvPr id="10" name="Picture 9">
            <a:extLst>
              <a:ext uri="{FF2B5EF4-FFF2-40B4-BE49-F238E27FC236}">
                <a16:creationId xmlns:a16="http://schemas.microsoft.com/office/drawing/2014/main" id="{4976950E-D3E1-45C7-A112-CA3319FCEA75}"/>
              </a:ext>
            </a:extLst>
          </p:cNvPr>
          <p:cNvPicPr>
            <a:picLocks noChangeAspect="1"/>
          </p:cNvPicPr>
          <p:nvPr/>
        </p:nvPicPr>
        <p:blipFill>
          <a:blip r:embed="rId7">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2586109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90805" y="413536"/>
            <a:ext cx="5945906" cy="584775"/>
          </a:xfrm>
          <a:prstGeom prst="rect">
            <a:avLst/>
          </a:prstGeom>
          <a:noFill/>
        </p:spPr>
        <p:txBody>
          <a:bodyPr wrap="square" rtlCol="0">
            <a:spAutoFit/>
          </a:bodyPr>
          <a:lstStyle/>
          <a:p>
            <a:r>
              <a:rPr lang="en-US" sz="3200" dirty="0"/>
              <a:t>          Booking Premier Inn Hotels</a:t>
            </a:r>
            <a:endParaRPr lang="en-GB" sz="1200" dirty="0"/>
          </a:p>
        </p:txBody>
      </p:sp>
      <p:sp>
        <p:nvSpPr>
          <p:cNvPr id="4" name="TextBox 3">
            <a:extLst>
              <a:ext uri="{FF2B5EF4-FFF2-40B4-BE49-F238E27FC236}">
                <a16:creationId xmlns:a16="http://schemas.microsoft.com/office/drawing/2014/main" id="{9DC35048-3875-458E-B48D-45EC514D5370}"/>
              </a:ext>
            </a:extLst>
          </p:cNvPr>
          <p:cNvSpPr txBox="1"/>
          <p:nvPr/>
        </p:nvSpPr>
        <p:spPr>
          <a:xfrm>
            <a:off x="498768" y="1095248"/>
            <a:ext cx="6198366" cy="369332"/>
          </a:xfrm>
          <a:prstGeom prst="rect">
            <a:avLst/>
          </a:prstGeom>
          <a:noFill/>
        </p:spPr>
        <p:txBody>
          <a:bodyPr wrap="square" rtlCol="0">
            <a:spAutoFit/>
          </a:bodyPr>
          <a:lstStyle/>
          <a:p>
            <a:r>
              <a:rPr lang="en-US" dirty="0">
                <a:solidFill>
                  <a:srgbClr val="FF0000"/>
                </a:solidFill>
              </a:rPr>
              <a:t>To ensure your hotel is prepaid use the Premier Inn direct rates.</a:t>
            </a:r>
            <a:endParaRPr lang="en-GB" dirty="0">
              <a:solidFill>
                <a:srgbClr val="FF0000"/>
              </a:solidFill>
            </a:endParaRPr>
          </a:p>
        </p:txBody>
      </p:sp>
      <p:sp>
        <p:nvSpPr>
          <p:cNvPr id="2" name="Rectangle 1">
            <a:extLst>
              <a:ext uri="{FF2B5EF4-FFF2-40B4-BE49-F238E27FC236}">
                <a16:creationId xmlns:a16="http://schemas.microsoft.com/office/drawing/2014/main" id="{37369579-B387-41E8-87E5-CB100BC5C292}"/>
              </a:ext>
            </a:extLst>
          </p:cNvPr>
          <p:cNvSpPr/>
          <p:nvPr/>
        </p:nvSpPr>
        <p:spPr>
          <a:xfrm>
            <a:off x="1126921" y="2890418"/>
            <a:ext cx="9315419" cy="369332"/>
          </a:xfrm>
          <a:prstGeom prst="rect">
            <a:avLst/>
          </a:prstGeom>
        </p:spPr>
        <p:txBody>
          <a:bodyPr wrap="square">
            <a:spAutoFit/>
          </a:bodyPr>
          <a:lstStyle/>
          <a:p>
            <a:r>
              <a:rPr lang="en-US" b="0" i="0" dirty="0">
                <a:solidFill>
                  <a:srgbClr val="16161F"/>
                </a:solidFill>
                <a:effectLst/>
                <a:latin typeface="Helvetica" panose="020B0604020202020204" pitchFamily="34" charset="0"/>
              </a:rPr>
              <a:t>	</a:t>
            </a:r>
          </a:p>
        </p:txBody>
      </p:sp>
      <p:pic>
        <p:nvPicPr>
          <p:cNvPr id="8" name="Picture 7">
            <a:extLst>
              <a:ext uri="{FF2B5EF4-FFF2-40B4-BE49-F238E27FC236}">
                <a16:creationId xmlns:a16="http://schemas.microsoft.com/office/drawing/2014/main" id="{94010399-1635-4067-8CF1-6E430345C78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202083" y="1439566"/>
            <a:ext cx="5251035" cy="1550098"/>
          </a:xfrm>
          <a:prstGeom prst="rect">
            <a:avLst/>
          </a:prstGeom>
        </p:spPr>
      </p:pic>
      <p:sp>
        <p:nvSpPr>
          <p:cNvPr id="12" name="TextBox 11">
            <a:extLst>
              <a:ext uri="{FF2B5EF4-FFF2-40B4-BE49-F238E27FC236}">
                <a16:creationId xmlns:a16="http://schemas.microsoft.com/office/drawing/2014/main" id="{539B4D6D-46DF-4666-B612-C08AA1F4F293}"/>
              </a:ext>
            </a:extLst>
          </p:cNvPr>
          <p:cNvSpPr txBox="1"/>
          <p:nvPr/>
        </p:nvSpPr>
        <p:spPr>
          <a:xfrm>
            <a:off x="498767" y="1509586"/>
            <a:ext cx="3075162" cy="4247317"/>
          </a:xfrm>
          <a:prstGeom prst="rect">
            <a:avLst/>
          </a:prstGeom>
          <a:noFill/>
        </p:spPr>
        <p:txBody>
          <a:bodyPr wrap="square" rtlCol="0">
            <a:spAutoFit/>
          </a:bodyPr>
          <a:lstStyle/>
          <a:p>
            <a:r>
              <a:rPr lang="en-US" dirty="0"/>
              <a:t>Only book hotels using the 	   rates. </a:t>
            </a:r>
          </a:p>
          <a:p>
            <a:endParaRPr lang="en-US" dirty="0"/>
          </a:p>
          <a:p>
            <a:r>
              <a:rPr lang="en-US" dirty="0"/>
              <a:t>Always select prepaid rates, otherwise, we can’t guarantee prepayment of your hotel room.</a:t>
            </a:r>
          </a:p>
          <a:p>
            <a:endParaRPr lang="en-US" dirty="0"/>
          </a:p>
          <a:p>
            <a:r>
              <a:rPr lang="en-US" dirty="0"/>
              <a:t>Choose a rate with breakfast or breakfast and extras can be added on at check out along with any meal allowances.</a:t>
            </a:r>
          </a:p>
          <a:p>
            <a:endParaRPr lang="en-US" dirty="0"/>
          </a:p>
          <a:p>
            <a:endParaRPr lang="en-US" dirty="0"/>
          </a:p>
          <a:p>
            <a:endParaRPr lang="en-GB" dirty="0"/>
          </a:p>
        </p:txBody>
      </p:sp>
      <p:pic>
        <p:nvPicPr>
          <p:cNvPr id="14" name="Picture 13">
            <a:extLst>
              <a:ext uri="{FF2B5EF4-FFF2-40B4-BE49-F238E27FC236}">
                <a16:creationId xmlns:a16="http://schemas.microsoft.com/office/drawing/2014/main" id="{CC556F27-FFB1-4A1A-9D32-26B490C2849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1" y="1784227"/>
            <a:ext cx="1352648" cy="430388"/>
          </a:xfrm>
          <a:prstGeom prst="rect">
            <a:avLst/>
          </a:prstGeom>
        </p:spPr>
      </p:pic>
      <p:pic>
        <p:nvPicPr>
          <p:cNvPr id="16" name="Picture 15">
            <a:extLst>
              <a:ext uri="{FF2B5EF4-FFF2-40B4-BE49-F238E27FC236}">
                <a16:creationId xmlns:a16="http://schemas.microsoft.com/office/drawing/2014/main" id="{F66280D9-04D0-4E60-BCFC-4FE6ACB669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8767" y="544492"/>
            <a:ext cx="1131881" cy="360144"/>
          </a:xfrm>
          <a:prstGeom prst="rect">
            <a:avLst/>
          </a:prstGeom>
        </p:spPr>
      </p:pic>
      <p:pic>
        <p:nvPicPr>
          <p:cNvPr id="7" name="Picture 6">
            <a:extLst>
              <a:ext uri="{FF2B5EF4-FFF2-40B4-BE49-F238E27FC236}">
                <a16:creationId xmlns:a16="http://schemas.microsoft.com/office/drawing/2014/main" id="{7DD9BA9B-FFA5-D413-1428-8400C3D8D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6668" y="3251283"/>
            <a:ext cx="6868411" cy="3572274"/>
          </a:xfrm>
          <a:prstGeom prst="rect">
            <a:avLst/>
          </a:prstGeom>
        </p:spPr>
      </p:pic>
      <p:cxnSp>
        <p:nvCxnSpPr>
          <p:cNvPr id="15" name="Straight Arrow Connector 14">
            <a:extLst>
              <a:ext uri="{FF2B5EF4-FFF2-40B4-BE49-F238E27FC236}">
                <a16:creationId xmlns:a16="http://schemas.microsoft.com/office/drawing/2014/main" id="{D13005C1-3D30-E82E-552D-C07CB597FBCB}"/>
              </a:ext>
            </a:extLst>
          </p:cNvPr>
          <p:cNvCxnSpPr/>
          <p:nvPr/>
        </p:nvCxnSpPr>
        <p:spPr>
          <a:xfrm flipV="1">
            <a:off x="3663758" y="2214615"/>
            <a:ext cx="434109" cy="3338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8C3DEEB-1363-DCFA-8290-3B89A5FEB444}"/>
              </a:ext>
            </a:extLst>
          </p:cNvPr>
          <p:cNvCxnSpPr>
            <a:cxnSpLocks/>
          </p:cNvCxnSpPr>
          <p:nvPr/>
        </p:nvCxnSpPr>
        <p:spPr>
          <a:xfrm flipV="1">
            <a:off x="3184734" y="2890418"/>
            <a:ext cx="913133" cy="8385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913F964-B1CB-555F-442D-3F4076468D30}"/>
              </a:ext>
            </a:extLst>
          </p:cNvPr>
          <p:cNvCxnSpPr/>
          <p:nvPr/>
        </p:nvCxnSpPr>
        <p:spPr>
          <a:xfrm>
            <a:off x="3285067" y="4538133"/>
            <a:ext cx="5957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663456D-7485-1A38-0786-CDF896EF514B}"/>
              </a:ext>
            </a:extLst>
          </p:cNvPr>
          <p:cNvSpPr txBox="1"/>
          <p:nvPr/>
        </p:nvSpPr>
        <p:spPr>
          <a:xfrm>
            <a:off x="9459824" y="4978400"/>
            <a:ext cx="2227994" cy="1200329"/>
          </a:xfrm>
          <a:prstGeom prst="rect">
            <a:avLst/>
          </a:prstGeom>
          <a:noFill/>
        </p:spPr>
        <p:txBody>
          <a:bodyPr wrap="square" rtlCol="0">
            <a:spAutoFit/>
          </a:bodyPr>
          <a:lstStyle/>
          <a:p>
            <a:r>
              <a:rPr lang="en-US" dirty="0"/>
              <a:t>Once you are happy you have added all extras - proceed to checkout</a:t>
            </a:r>
            <a:endParaRPr lang="en-GB" dirty="0"/>
          </a:p>
        </p:txBody>
      </p:sp>
      <p:pic>
        <p:nvPicPr>
          <p:cNvPr id="25" name="Picture 24">
            <a:extLst>
              <a:ext uri="{FF2B5EF4-FFF2-40B4-BE49-F238E27FC236}">
                <a16:creationId xmlns:a16="http://schemas.microsoft.com/office/drawing/2014/main" id="{95E5C098-B648-0AE0-4E1D-0ABF2E3DA757}"/>
              </a:ext>
            </a:extLst>
          </p:cNvPr>
          <p:cNvPicPr>
            <a:picLocks noChangeAspect="1"/>
          </p:cNvPicPr>
          <p:nvPr/>
        </p:nvPicPr>
        <p:blipFill>
          <a:blip r:embed="rId5">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3136563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FDF22C2-6995-4ECF-BFD5-456C689D38F6}"/>
              </a:ext>
            </a:extLst>
          </p:cNvPr>
          <p:cNvSpPr txBox="1"/>
          <p:nvPr/>
        </p:nvSpPr>
        <p:spPr>
          <a:xfrm>
            <a:off x="676034" y="482858"/>
            <a:ext cx="3970116" cy="584775"/>
          </a:xfrm>
          <a:prstGeom prst="rect">
            <a:avLst/>
          </a:prstGeom>
          <a:noFill/>
        </p:spPr>
        <p:txBody>
          <a:bodyPr wrap="square" rtlCol="0">
            <a:spAutoFit/>
          </a:bodyPr>
          <a:lstStyle/>
          <a:p>
            <a:r>
              <a:rPr lang="en-US" sz="3200"/>
              <a:t>Logging to ATRIIS</a:t>
            </a:r>
            <a:endParaRPr lang="en-GB" sz="3200"/>
          </a:p>
        </p:txBody>
      </p:sp>
      <p:sp>
        <p:nvSpPr>
          <p:cNvPr id="11" name="TextBox 10">
            <a:extLst>
              <a:ext uri="{FF2B5EF4-FFF2-40B4-BE49-F238E27FC236}">
                <a16:creationId xmlns:a16="http://schemas.microsoft.com/office/drawing/2014/main" id="{6C2AD962-2DAF-4F42-9D77-6EAF307C8A45}"/>
              </a:ext>
            </a:extLst>
          </p:cNvPr>
          <p:cNvSpPr txBox="1"/>
          <p:nvPr/>
        </p:nvSpPr>
        <p:spPr>
          <a:xfrm>
            <a:off x="695325" y="1681548"/>
            <a:ext cx="5992779" cy="5078313"/>
          </a:xfrm>
          <a:prstGeom prst="rect">
            <a:avLst/>
          </a:prstGeom>
          <a:noFill/>
        </p:spPr>
        <p:txBody>
          <a:bodyPr wrap="square" rtlCol="0">
            <a:spAutoFit/>
          </a:bodyPr>
          <a:lstStyle/>
          <a:p>
            <a:r>
              <a:rPr lang="en-US" b="1" dirty="0"/>
              <a:t>URL </a:t>
            </a:r>
            <a:r>
              <a:rPr lang="en-US" dirty="0"/>
              <a:t>is </a:t>
            </a:r>
            <a:r>
              <a:rPr lang="en-GB" dirty="0">
                <a:solidFill>
                  <a:schemeClr val="accent1">
                    <a:lumMod val="50000"/>
                  </a:schemeClr>
                </a:solidFill>
                <a:hlinkClick r:id="rId2">
                  <a:extLst>
                    <a:ext uri="{A12FA001-AC4F-418D-AE19-62706E023703}">
                      <ahyp:hlinkClr xmlns:ahyp="http://schemas.microsoft.com/office/drawing/2018/hyperlinkcolor" val="tx"/>
                    </a:ext>
                  </a:extLst>
                </a:hlinkClick>
              </a:rPr>
              <a:t>https://www.gtp-marketplace.com/</a:t>
            </a:r>
            <a:endParaRPr lang="en-US" dirty="0">
              <a:solidFill>
                <a:schemeClr val="accent1">
                  <a:lumMod val="50000"/>
                </a:schemeClr>
              </a:solidFill>
            </a:endParaRPr>
          </a:p>
          <a:p>
            <a:endParaRPr lang="en-US" dirty="0"/>
          </a:p>
          <a:p>
            <a:r>
              <a:rPr lang="en-US" dirty="0"/>
              <a:t>For best results use web browsers - Chrome, Firefox or Edge. </a:t>
            </a:r>
          </a:p>
          <a:p>
            <a:r>
              <a:rPr lang="en-US" dirty="0"/>
              <a:t>We do not recommend Internet Explorer as this is not supported.</a:t>
            </a:r>
          </a:p>
          <a:p>
            <a:endParaRPr lang="en-US" dirty="0"/>
          </a:p>
          <a:p>
            <a:r>
              <a:rPr lang="en-US" b="1" dirty="0"/>
              <a:t>Online Support</a:t>
            </a:r>
            <a:r>
              <a:rPr lang="en-US" dirty="0"/>
              <a:t> – </a:t>
            </a:r>
            <a:r>
              <a:rPr lang="en-US" dirty="0">
                <a:solidFill>
                  <a:schemeClr val="accent1">
                    <a:lumMod val="50000"/>
                  </a:schemeClr>
                </a:solidFill>
                <a:hlinkClick r:id="rId3">
                  <a:extLst>
                    <a:ext uri="{A12FA001-AC4F-418D-AE19-62706E023703}">
                      <ahyp:hlinkClr xmlns:ahyp="http://schemas.microsoft.com/office/drawing/2018/hyperlinkcolor" val="tx"/>
                    </a:ext>
                  </a:extLst>
                </a:hlinkClick>
              </a:rPr>
              <a:t>support@uniglobegemini.co.uk</a:t>
            </a:r>
            <a:endParaRPr lang="en-US" dirty="0">
              <a:solidFill>
                <a:schemeClr val="accent1">
                  <a:lumMod val="50000"/>
                </a:schemeClr>
              </a:solidFill>
            </a:endParaRPr>
          </a:p>
          <a:p>
            <a:endParaRPr lang="en-US" dirty="0">
              <a:solidFill>
                <a:schemeClr val="accent1">
                  <a:lumMod val="50000"/>
                </a:schemeClr>
              </a:solidFill>
            </a:endParaRPr>
          </a:p>
          <a:p>
            <a:r>
              <a:rPr lang="en-US" b="1" dirty="0"/>
              <a:t>Offline Support </a:t>
            </a:r>
            <a:r>
              <a:rPr lang="en-US" dirty="0">
                <a:solidFill>
                  <a:schemeClr val="accent1">
                    <a:lumMod val="50000"/>
                  </a:schemeClr>
                </a:solidFill>
              </a:rPr>
              <a:t>– </a:t>
            </a:r>
            <a:r>
              <a:rPr lang="en-US" u="sng" dirty="0">
                <a:solidFill>
                  <a:schemeClr val="accent1">
                    <a:lumMod val="50000"/>
                  </a:schemeClr>
                </a:solidFill>
              </a:rPr>
              <a:t>res@uniglobegemini.co.uk</a:t>
            </a:r>
          </a:p>
          <a:p>
            <a:endParaRPr lang="en-US" dirty="0"/>
          </a:p>
          <a:p>
            <a:r>
              <a:rPr lang="en-US" b="1" dirty="0"/>
              <a:t>Login</a:t>
            </a:r>
            <a:r>
              <a:rPr lang="en-US" dirty="0"/>
              <a:t> – Your login is your company email address.  You should have been sent login details. Please check your spam folders.  </a:t>
            </a:r>
          </a:p>
          <a:p>
            <a:r>
              <a:rPr lang="en-US" dirty="0"/>
              <a:t>If you haven’t received your login, click on</a:t>
            </a:r>
            <a:r>
              <a:rPr lang="en-US" dirty="0">
                <a:solidFill>
                  <a:srgbClr val="00B0F0"/>
                </a:solidFill>
              </a:rPr>
              <a:t> ‘Forgot password?’.</a:t>
            </a:r>
          </a:p>
          <a:p>
            <a:endParaRPr lang="en-US" dirty="0"/>
          </a:p>
          <a:p>
            <a:r>
              <a:rPr lang="en-US" dirty="0"/>
              <a:t>If you do not receive the email check with your administrator or contact </a:t>
            </a:r>
            <a:r>
              <a:rPr lang="en-US" dirty="0">
                <a:solidFill>
                  <a:schemeClr val="accent1">
                    <a:lumMod val="50000"/>
                  </a:schemeClr>
                </a:solidFill>
                <a:hlinkClick r:id="rId3">
                  <a:extLst>
                    <a:ext uri="{A12FA001-AC4F-418D-AE19-62706E023703}">
                      <ahyp:hlinkClr xmlns:ahyp="http://schemas.microsoft.com/office/drawing/2018/hyperlinkcolor" val="tx"/>
                    </a:ext>
                  </a:extLst>
                </a:hlinkClick>
              </a:rPr>
              <a:t>support@uniglobegemini.co.uk</a:t>
            </a:r>
            <a:r>
              <a:rPr lang="en-US" dirty="0">
                <a:solidFill>
                  <a:schemeClr val="accent1">
                    <a:lumMod val="50000"/>
                  </a:schemeClr>
                </a:solidFill>
              </a:rPr>
              <a:t>.</a:t>
            </a:r>
          </a:p>
          <a:p>
            <a:endParaRPr lang="en-US" dirty="0"/>
          </a:p>
          <a:p>
            <a:endParaRPr lang="en-GB" dirty="0"/>
          </a:p>
        </p:txBody>
      </p:sp>
      <p:pic>
        <p:nvPicPr>
          <p:cNvPr id="3" name="Picture 2">
            <a:extLst>
              <a:ext uri="{FF2B5EF4-FFF2-40B4-BE49-F238E27FC236}">
                <a16:creationId xmlns:a16="http://schemas.microsoft.com/office/drawing/2014/main" id="{63195ABA-78B9-D33B-CA10-B5880C9AB7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8416" y="1817843"/>
            <a:ext cx="4358259" cy="3834941"/>
          </a:xfrm>
          <a:prstGeom prst="rect">
            <a:avLst/>
          </a:prstGeom>
        </p:spPr>
      </p:pic>
      <p:pic>
        <p:nvPicPr>
          <p:cNvPr id="6" name="Picture 5">
            <a:extLst>
              <a:ext uri="{FF2B5EF4-FFF2-40B4-BE49-F238E27FC236}">
                <a16:creationId xmlns:a16="http://schemas.microsoft.com/office/drawing/2014/main" id="{E8D9903F-B29A-211E-87C5-380FF695E715}"/>
              </a:ext>
            </a:extLst>
          </p:cNvPr>
          <p:cNvPicPr>
            <a:picLocks noChangeAspect="1"/>
          </p:cNvPicPr>
          <p:nvPr/>
        </p:nvPicPr>
        <p:blipFill>
          <a:blip r:embed="rId5">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3664472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600368" y="544492"/>
            <a:ext cx="3970116" cy="584775"/>
          </a:xfrm>
          <a:prstGeom prst="rect">
            <a:avLst/>
          </a:prstGeom>
          <a:noFill/>
        </p:spPr>
        <p:txBody>
          <a:bodyPr wrap="square" rtlCol="0">
            <a:spAutoFit/>
          </a:bodyPr>
          <a:lstStyle/>
          <a:p>
            <a:r>
              <a:rPr lang="en-US" sz="3200"/>
              <a:t>Mobile APP</a:t>
            </a:r>
            <a:endParaRPr lang="en-GB" sz="1200"/>
          </a:p>
        </p:txBody>
      </p:sp>
      <p:sp>
        <p:nvSpPr>
          <p:cNvPr id="4" name="TextBox 3">
            <a:extLst>
              <a:ext uri="{FF2B5EF4-FFF2-40B4-BE49-F238E27FC236}">
                <a16:creationId xmlns:a16="http://schemas.microsoft.com/office/drawing/2014/main" id="{9DC35048-3875-458E-B48D-45EC514D5370}"/>
              </a:ext>
            </a:extLst>
          </p:cNvPr>
          <p:cNvSpPr txBox="1"/>
          <p:nvPr/>
        </p:nvSpPr>
        <p:spPr>
          <a:xfrm>
            <a:off x="2714624" y="701765"/>
            <a:ext cx="6238875" cy="369332"/>
          </a:xfrm>
          <a:prstGeom prst="rect">
            <a:avLst/>
          </a:prstGeom>
          <a:noFill/>
        </p:spPr>
        <p:txBody>
          <a:bodyPr wrap="square" rtlCol="0">
            <a:spAutoFit/>
          </a:bodyPr>
          <a:lstStyle/>
          <a:p>
            <a:r>
              <a:rPr lang="en-US" dirty="0"/>
              <a:t>Download from the APP Store, available for </a:t>
            </a:r>
            <a:r>
              <a:rPr lang="en-US" dirty="0">
                <a:hlinkClick r:id="rId2"/>
              </a:rPr>
              <a:t>Android</a:t>
            </a:r>
            <a:r>
              <a:rPr lang="en-US" dirty="0"/>
              <a:t> and </a:t>
            </a:r>
            <a:r>
              <a:rPr lang="en-US" dirty="0">
                <a:hlinkClick r:id="rId3"/>
              </a:rPr>
              <a:t>i0S</a:t>
            </a:r>
            <a:r>
              <a:rPr lang="en-US" dirty="0"/>
              <a:t>.</a:t>
            </a:r>
            <a:endParaRPr lang="en-GB" dirty="0"/>
          </a:p>
        </p:txBody>
      </p:sp>
      <p:sp>
        <p:nvSpPr>
          <p:cNvPr id="2" name="Rectangle 1">
            <a:extLst>
              <a:ext uri="{FF2B5EF4-FFF2-40B4-BE49-F238E27FC236}">
                <a16:creationId xmlns:a16="http://schemas.microsoft.com/office/drawing/2014/main" id="{37369579-B387-41E8-87E5-CB100BC5C292}"/>
              </a:ext>
            </a:extLst>
          </p:cNvPr>
          <p:cNvSpPr/>
          <p:nvPr/>
        </p:nvSpPr>
        <p:spPr>
          <a:xfrm>
            <a:off x="600368" y="2303923"/>
            <a:ext cx="6238875" cy="3170099"/>
          </a:xfrm>
          <a:prstGeom prst="rect">
            <a:avLst/>
          </a:prstGeom>
        </p:spPr>
        <p:txBody>
          <a:bodyPr wrap="square">
            <a:spAutoFit/>
          </a:bodyPr>
          <a:lstStyle/>
          <a:p>
            <a:r>
              <a:rPr lang="en-US" sz="1400" dirty="0">
                <a:solidFill>
                  <a:srgbClr val="16161F"/>
                </a:solidFill>
                <a:latin typeface="Helvetica" panose="020B0604020202020204" pitchFamily="34" charset="0"/>
              </a:rPr>
              <a:t>Our application allows you to book flights, hotels, cars and UK rail from wherever you go.</a:t>
            </a:r>
          </a:p>
          <a:p>
            <a:pPr marL="285750" indent="-285750">
              <a:buFont typeface="Arial" panose="020B0604020202020204" pitchFamily="34" charset="0"/>
              <a:buChar char="•"/>
            </a:pPr>
            <a:endParaRPr lang="en-US" sz="1400" dirty="0">
              <a:solidFill>
                <a:srgbClr val="16161F"/>
              </a:solidFill>
              <a:latin typeface="Helvetica" panose="020B0604020202020204" pitchFamily="34" charset="0"/>
            </a:endParaRPr>
          </a:p>
          <a:p>
            <a:pPr marL="285750" indent="-285750">
              <a:buFont typeface="Arial" panose="020B0604020202020204" pitchFamily="34" charset="0"/>
              <a:buChar char="•"/>
            </a:pPr>
            <a:r>
              <a:rPr lang="en-US" sz="1400" dirty="0">
                <a:solidFill>
                  <a:srgbClr val="16161F"/>
                </a:solidFill>
                <a:latin typeface="Helvetica" panose="020B0604020202020204" pitchFamily="34" charset="0"/>
              </a:rPr>
              <a:t>Timeline view for trips - see your entire trip in one graphic display, including past trips (up to 3 months)</a:t>
            </a:r>
          </a:p>
          <a:p>
            <a:pPr marL="285750" indent="-285750">
              <a:buFont typeface="Arial" panose="020B0604020202020204" pitchFamily="34" charset="0"/>
              <a:buChar char="•"/>
            </a:pPr>
            <a:r>
              <a:rPr lang="en-US" sz="1400" dirty="0">
                <a:solidFill>
                  <a:srgbClr val="16161F"/>
                </a:solidFill>
                <a:latin typeface="Helvetica" panose="020B0604020202020204" pitchFamily="34" charset="0"/>
              </a:rPr>
              <a:t>Offline mode display - see all your trips, even if you're in flight mode during flight.</a:t>
            </a:r>
          </a:p>
          <a:p>
            <a:pPr marL="285750" indent="-285750">
              <a:buFont typeface="Arial" panose="020B0604020202020204" pitchFamily="34" charset="0"/>
              <a:buChar char="•"/>
            </a:pPr>
            <a:r>
              <a:rPr lang="en-US" sz="1400" dirty="0">
                <a:solidFill>
                  <a:srgbClr val="16161F"/>
                </a:solidFill>
                <a:latin typeface="Helvetica" panose="020B0604020202020204" pitchFamily="34" charset="0"/>
              </a:rPr>
              <a:t>Embedded travel policy engine - showing you whether you trip is in or out of policy</a:t>
            </a:r>
          </a:p>
          <a:p>
            <a:pPr marL="285750" indent="-285750">
              <a:buFont typeface="Arial" panose="020B0604020202020204" pitchFamily="34" charset="0"/>
              <a:buChar char="•"/>
            </a:pPr>
            <a:r>
              <a:rPr lang="en-US" sz="1400" dirty="0">
                <a:solidFill>
                  <a:srgbClr val="16161F"/>
                </a:solidFill>
                <a:latin typeface="Helvetica" panose="020B0604020202020204" pitchFamily="34" charset="0"/>
              </a:rPr>
              <a:t>Conversations - chat with your approver or travel agent directly from the app</a:t>
            </a:r>
          </a:p>
          <a:p>
            <a:pPr marL="285750" indent="-285750">
              <a:buFont typeface="Arial" panose="020B0604020202020204" pitchFamily="34" charset="0"/>
              <a:buChar char="•"/>
            </a:pPr>
            <a:r>
              <a:rPr lang="en-US" sz="1400" dirty="0">
                <a:solidFill>
                  <a:srgbClr val="16161F"/>
                </a:solidFill>
                <a:latin typeface="Helvetica" panose="020B0604020202020204" pitchFamily="34" charset="0"/>
              </a:rPr>
              <a:t>Approvals - Approve trips for your employees</a:t>
            </a:r>
          </a:p>
          <a:p>
            <a:pPr marL="285750" indent="-285750">
              <a:buFont typeface="Arial" panose="020B0604020202020204" pitchFamily="34" charset="0"/>
              <a:buChar char="•"/>
            </a:pPr>
            <a:r>
              <a:rPr lang="en-US" sz="1400" dirty="0">
                <a:solidFill>
                  <a:srgbClr val="16161F"/>
                </a:solidFill>
                <a:latin typeface="Helvetica" panose="020B0604020202020204" pitchFamily="34" charset="0"/>
              </a:rPr>
              <a:t>Profile – View or update your profile information</a:t>
            </a:r>
          </a:p>
          <a:p>
            <a:pPr marL="285750" indent="-285750">
              <a:buFont typeface="Arial" panose="020B0604020202020204" pitchFamily="34" charset="0"/>
              <a:buChar char="•"/>
            </a:pPr>
            <a:r>
              <a:rPr lang="en-US" sz="1400" b="0" i="0" dirty="0">
                <a:solidFill>
                  <a:srgbClr val="16161F"/>
                </a:solidFill>
                <a:effectLst/>
                <a:latin typeface="Helvetica" panose="020B0604020202020204" pitchFamily="34" charset="0"/>
              </a:rPr>
              <a:t>Pre-trip approval is not activated for mobile bookings.</a:t>
            </a:r>
            <a:r>
              <a:rPr lang="en-US" b="0" i="0" dirty="0">
                <a:solidFill>
                  <a:srgbClr val="16161F"/>
                </a:solidFill>
                <a:effectLst/>
                <a:latin typeface="Helvetica" panose="020B0604020202020204" pitchFamily="34" charset="0"/>
              </a:rPr>
              <a:t>	</a:t>
            </a:r>
          </a:p>
        </p:txBody>
      </p:sp>
      <p:pic>
        <p:nvPicPr>
          <p:cNvPr id="12" name="Picture 11">
            <a:extLst>
              <a:ext uri="{FF2B5EF4-FFF2-40B4-BE49-F238E27FC236}">
                <a16:creationId xmlns:a16="http://schemas.microsoft.com/office/drawing/2014/main" id="{EBBD8097-569A-1EA6-41C6-5AC462EEB1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957" y="193709"/>
            <a:ext cx="3514310" cy="3235291"/>
          </a:xfrm>
          <a:prstGeom prst="rect">
            <a:avLst/>
          </a:prstGeom>
        </p:spPr>
      </p:pic>
      <p:pic>
        <p:nvPicPr>
          <p:cNvPr id="22" name="Picture 21">
            <a:extLst>
              <a:ext uri="{FF2B5EF4-FFF2-40B4-BE49-F238E27FC236}">
                <a16:creationId xmlns:a16="http://schemas.microsoft.com/office/drawing/2014/main" id="{BB3E2B3B-2DBF-3E30-8E69-FBDD77F1D4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5520" y="1009487"/>
            <a:ext cx="3832235" cy="5746914"/>
          </a:xfrm>
          <a:prstGeom prst="rect">
            <a:avLst/>
          </a:prstGeom>
        </p:spPr>
      </p:pic>
      <p:pic>
        <p:nvPicPr>
          <p:cNvPr id="23" name="Picture 22">
            <a:extLst>
              <a:ext uri="{FF2B5EF4-FFF2-40B4-BE49-F238E27FC236}">
                <a16:creationId xmlns:a16="http://schemas.microsoft.com/office/drawing/2014/main" id="{5A29EC6A-D848-B632-5B7D-72BD46F5F226}"/>
              </a:ext>
            </a:extLst>
          </p:cNvPr>
          <p:cNvPicPr>
            <a:picLocks noChangeAspect="1"/>
          </p:cNvPicPr>
          <p:nvPr/>
        </p:nvPicPr>
        <p:blipFill>
          <a:blip r:embed="rId6">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1462221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Rectangle 4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C92A64-F5F1-1702-14FB-BE2D168B3895}"/>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Best Practice</a:t>
            </a:r>
          </a:p>
        </p:txBody>
      </p:sp>
      <p:sp>
        <p:nvSpPr>
          <p:cNvPr id="4" name="TextBox 3">
            <a:extLst>
              <a:ext uri="{FF2B5EF4-FFF2-40B4-BE49-F238E27FC236}">
                <a16:creationId xmlns:a16="http://schemas.microsoft.com/office/drawing/2014/main" id="{04C798A6-409C-7E1A-02A5-A0A65B0EB531}"/>
              </a:ext>
            </a:extLst>
          </p:cNvPr>
          <p:cNvSpPr txBox="1"/>
          <p:nvPr/>
        </p:nvSpPr>
        <p:spPr>
          <a:xfrm>
            <a:off x="4367695" y="708777"/>
            <a:ext cx="6861058" cy="5684139"/>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1100" b="1" dirty="0"/>
              <a:t>URL</a:t>
            </a:r>
            <a:r>
              <a:rPr lang="en-US" sz="1100" dirty="0"/>
              <a:t> – Make sure the company whitelists it!</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Bookings</a:t>
            </a:r>
            <a:r>
              <a:rPr lang="en-US" sz="1100" dirty="0"/>
              <a:t> – Search and book up to 5 people at a time. We recommend bookings to use one trip per traveler to allow for invoicing and possible future changes.</a:t>
            </a:r>
          </a:p>
          <a:p>
            <a:pPr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Passports </a:t>
            </a:r>
            <a:r>
              <a:rPr lang="en-US" sz="1100" dirty="0"/>
              <a:t>– If the user has 2 passports, after adding the flight to the cart you can select the one you want to use in the trip cart by clicking on the APIS tab.</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Copy Trip </a:t>
            </a:r>
            <a:r>
              <a:rPr lang="en-US" sz="1100" dirty="0"/>
              <a:t>– Can be used if several travelers have the same arrangements.</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Separate Tickets </a:t>
            </a:r>
            <a:r>
              <a:rPr lang="en-US" sz="1100" dirty="0"/>
              <a:t>– The system will advise if it is cheaper to book separate tickets.</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Search by Schedule </a:t>
            </a:r>
            <a:r>
              <a:rPr lang="en-US" sz="1100" dirty="0"/>
              <a:t>– Searches for each city pair individually based on one- way fares, with final pricing at the end of the process.</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Request Assistance </a:t>
            </a:r>
            <a:r>
              <a:rPr lang="en-US" sz="1100" dirty="0"/>
              <a:t>– Offline fees will apply.</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Low- Cost Airlines</a:t>
            </a:r>
            <a:r>
              <a:rPr lang="en-US" sz="1100" dirty="0"/>
              <a:t>– You can only save to the cart for </a:t>
            </a:r>
            <a:r>
              <a:rPr lang="en-US" sz="1100" b="1" dirty="0"/>
              <a:t>20 minutes</a:t>
            </a:r>
            <a:r>
              <a:rPr lang="en-US" sz="1100" dirty="0"/>
              <a:t>, after this you will have to refresh.  TIP – add to your trip cart last, books your hotels first!</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Trip Number- </a:t>
            </a:r>
            <a:r>
              <a:rPr lang="en-US" sz="1100" dirty="0"/>
              <a:t>Keep all elements of your trip under 1 trip number. Even if your items have expired due to approval delays always recalculate or re-add the items in the same trip number.</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Itinerary – </a:t>
            </a:r>
            <a:r>
              <a:rPr lang="en-US" sz="1100" dirty="0"/>
              <a:t>CHECK your UNIGLOBE itinerary is correct and includes all products as soon as you receive it.  </a:t>
            </a:r>
          </a:p>
          <a:p>
            <a:pPr marL="285750" indent="-228600">
              <a:lnSpc>
                <a:spcPct val="90000"/>
              </a:lnSpc>
              <a:spcAft>
                <a:spcPts val="600"/>
              </a:spcAft>
              <a:buFont typeface="Arial" panose="020B0604020202020204" pitchFamily="34" charset="0"/>
              <a:buChar char="•"/>
            </a:pPr>
            <a:endParaRPr lang="en-US" sz="1100" dirty="0"/>
          </a:p>
          <a:p>
            <a:pPr marL="285750" indent="-228600">
              <a:lnSpc>
                <a:spcPct val="90000"/>
              </a:lnSpc>
              <a:spcAft>
                <a:spcPts val="600"/>
              </a:spcAft>
              <a:buFont typeface="Arial" panose="020B0604020202020204" pitchFamily="34" charset="0"/>
              <a:buChar char="•"/>
            </a:pPr>
            <a:r>
              <a:rPr lang="en-US" sz="1100" b="1" dirty="0"/>
              <a:t>Need Help  </a:t>
            </a:r>
            <a:r>
              <a:rPr lang="en-US" sz="1100" dirty="0"/>
              <a:t>- To report a problem always advise the </a:t>
            </a:r>
            <a:r>
              <a:rPr lang="en-US" sz="1100" b="1" dirty="0"/>
              <a:t>GTP</a:t>
            </a:r>
            <a:r>
              <a:rPr lang="en-US" sz="1100" dirty="0"/>
              <a:t> trip number and email </a:t>
            </a:r>
            <a:r>
              <a:rPr lang="en-US" sz="1100" dirty="0">
                <a:hlinkClick r:id="rId2"/>
              </a:rPr>
              <a:t>support@uniglobegemini.co.uk</a:t>
            </a:r>
            <a:endParaRPr lang="en-US" sz="1100" dirty="0"/>
          </a:p>
        </p:txBody>
      </p:sp>
      <p:pic>
        <p:nvPicPr>
          <p:cNvPr id="7" name="Picture 6">
            <a:extLst>
              <a:ext uri="{FF2B5EF4-FFF2-40B4-BE49-F238E27FC236}">
                <a16:creationId xmlns:a16="http://schemas.microsoft.com/office/drawing/2014/main" id="{434BB8DA-E5F7-C873-D581-AAE8CBFD81DE}"/>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003110" y="1"/>
            <a:ext cx="1768265" cy="1210732"/>
          </a:xfrm>
          <a:prstGeom prst="rect">
            <a:avLst/>
          </a:prstGeom>
        </p:spPr>
      </p:pic>
    </p:spTree>
    <p:extLst>
      <p:ext uri="{BB962C8B-B14F-4D97-AF65-F5344CB8AC3E}">
        <p14:creationId xmlns:p14="http://schemas.microsoft.com/office/powerpoint/2010/main" val="1207796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0CB3D0-1E36-8CB0-06E0-50D42B489437}"/>
              </a:ext>
            </a:extLst>
          </p:cNvPr>
          <p:cNvSpPr>
            <a:spLocks noGrp="1"/>
          </p:cNvSpPr>
          <p:nvPr>
            <p:ph type="title"/>
          </p:nvPr>
        </p:nvSpPr>
        <p:spPr>
          <a:xfrm>
            <a:off x="1136397" y="502020"/>
            <a:ext cx="5323715" cy="1642970"/>
          </a:xfrm>
        </p:spPr>
        <p:txBody>
          <a:bodyPr anchor="b">
            <a:normAutofit/>
          </a:bodyPr>
          <a:lstStyle/>
          <a:p>
            <a:r>
              <a:rPr lang="en-GB" sz="3700"/>
              <a:t>💡Top Tip: Keep Everything Under One Trip Number</a:t>
            </a:r>
          </a:p>
        </p:txBody>
      </p:sp>
      <p:sp>
        <p:nvSpPr>
          <p:cNvPr id="3" name="Content Placeholder 2">
            <a:extLst>
              <a:ext uri="{FF2B5EF4-FFF2-40B4-BE49-F238E27FC236}">
                <a16:creationId xmlns:a16="http://schemas.microsoft.com/office/drawing/2014/main" id="{EDC5A79C-D1DF-EECF-57FD-7282A403C1FB}"/>
              </a:ext>
            </a:extLst>
          </p:cNvPr>
          <p:cNvSpPr>
            <a:spLocks noGrp="1"/>
          </p:cNvSpPr>
          <p:nvPr>
            <p:ph idx="1"/>
          </p:nvPr>
        </p:nvSpPr>
        <p:spPr>
          <a:xfrm>
            <a:off x="1144923" y="2405894"/>
            <a:ext cx="5315189" cy="3535083"/>
          </a:xfrm>
        </p:spPr>
        <p:txBody>
          <a:bodyPr anchor="t">
            <a:normAutofit/>
          </a:bodyPr>
          <a:lstStyle/>
          <a:p>
            <a:r>
              <a:rPr lang="en-GB" sz="1100"/>
              <a:t>To keep your itinerary organised and avoid duplicate trips, </a:t>
            </a:r>
            <a:r>
              <a:rPr lang="en-GB" sz="1100" b="1"/>
              <a:t>always keep all travel elements (flights, hotels, rail, car hire and parking) under the same Trip Number.</a:t>
            </a:r>
            <a:endParaRPr lang="en-GB" sz="1100"/>
          </a:p>
          <a:p>
            <a:r>
              <a:rPr lang="en-GB" sz="1100" b="1"/>
              <a:t>Waiting for approval?</a:t>
            </a:r>
            <a:r>
              <a:rPr lang="en-GB" sz="1100"/>
              <a:t> If any items expire during the approval process, </a:t>
            </a:r>
            <a:r>
              <a:rPr lang="en-GB" sz="1100" b="1"/>
              <a:t>don't create a new trip</a:t>
            </a:r>
            <a:r>
              <a:rPr lang="en-GB" sz="1100"/>
              <a:t>. Simply </a:t>
            </a:r>
            <a:r>
              <a:rPr lang="en-GB" sz="1100" b="1"/>
              <a:t>Recalculate</a:t>
            </a:r>
            <a:r>
              <a:rPr lang="en-GB" sz="1100"/>
              <a:t> or re-add the expired items within the </a:t>
            </a:r>
            <a:r>
              <a:rPr lang="en-GB" sz="1100" b="1"/>
              <a:t>existing Trip Number</a:t>
            </a:r>
            <a:r>
              <a:rPr lang="en-GB" sz="1100"/>
              <a:t>.</a:t>
            </a:r>
          </a:p>
          <a:p>
            <a:r>
              <a:rPr lang="en-GB" sz="1100" b="1"/>
              <a:t>Why it matters:</a:t>
            </a:r>
          </a:p>
          <a:p>
            <a:pPr marL="0" indent="0">
              <a:buNone/>
            </a:pPr>
            <a:endParaRPr lang="en-GB" sz="1100"/>
          </a:p>
          <a:p>
            <a:pPr marL="0" indent="0">
              <a:buNone/>
            </a:pPr>
            <a:r>
              <a:rPr lang="en-GB" sz="1100"/>
              <a:t>✔ Keeps your full itinerary together</a:t>
            </a:r>
          </a:p>
          <a:p>
            <a:pPr marL="0" indent="0">
              <a:buNone/>
            </a:pPr>
            <a:r>
              <a:rPr lang="en-GB" sz="1100"/>
              <a:t>✔ Prevents duplicate Trip Numbers</a:t>
            </a:r>
          </a:p>
          <a:p>
            <a:pPr marL="0" indent="0">
              <a:buNone/>
            </a:pPr>
            <a:r>
              <a:rPr lang="en-GB" sz="1100"/>
              <a:t>✔ Makes approvals and amendments easier</a:t>
            </a:r>
          </a:p>
          <a:p>
            <a:pPr marL="0" indent="0">
              <a:buNone/>
            </a:pPr>
            <a:r>
              <a:rPr lang="en-GB" sz="1100"/>
              <a:t>✔ Helps us support you more efficiently if changes are needed</a:t>
            </a:r>
          </a:p>
          <a:p>
            <a:pPr marL="0" indent="0">
              <a:buNone/>
            </a:pPr>
            <a:endParaRPr lang="en-GB" sz="1100"/>
          </a:p>
          <a:p>
            <a:pPr marL="0" indent="0">
              <a:buNone/>
            </a:pPr>
            <a:r>
              <a:rPr lang="en-GB" sz="1100"/>
              <a:t>🎥 </a:t>
            </a:r>
            <a:r>
              <a:rPr lang="en-GB" sz="1100" b="1"/>
              <a:t>Need help?</a:t>
            </a:r>
            <a:r>
              <a:rPr lang="en-GB" sz="1100"/>
              <a:t> Visit our </a:t>
            </a:r>
            <a:r>
              <a:rPr lang="en-GB" sz="1100" b="1"/>
              <a:t>Client Support</a:t>
            </a:r>
            <a:r>
              <a:rPr lang="en-GB" sz="1100"/>
              <a:t> page, where you'll find a range of </a:t>
            </a:r>
            <a:r>
              <a:rPr lang="en-GB" sz="1100" b="1"/>
              <a:t>short video demos</a:t>
            </a:r>
            <a:r>
              <a:rPr lang="en-GB" sz="1100"/>
              <a:t> covering this topic, other frequently asked questions, and helpful tips to get the most from Atriis.</a:t>
            </a:r>
          </a:p>
          <a:p>
            <a:pPr marL="0" indent="0">
              <a:buNone/>
            </a:pPr>
            <a:endParaRPr lang="en-GB" sz="1100"/>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3B90E41-38E5-E14E-976A-461E79CA70DF}"/>
              </a:ext>
            </a:extLst>
          </p:cNvPr>
          <p:cNvPicPr>
            <a:picLocks noChangeAspect="1"/>
          </p:cNvPicPr>
          <p:nvPr/>
        </p:nvPicPr>
        <p:blipFill>
          <a:blip r:embed="rId2">
            <a:extLst>
              <a:ext uri="{28A0092B-C50C-407E-A947-70E740481C1C}">
                <a14:useLocalDpi xmlns:a14="http://schemas.microsoft.com/office/drawing/2010/main" val="0"/>
              </a:ext>
            </a:extLst>
          </a:blip>
          <a:srcRect r="3383" b="1"/>
          <a:stretch>
            <a:fillRect/>
          </a:stretch>
        </p:blipFill>
        <p:spPr>
          <a:xfrm>
            <a:off x="7075967" y="2017176"/>
            <a:ext cx="4170530" cy="2855541"/>
          </a:xfrm>
          <a:prstGeom prst="rect">
            <a:avLst/>
          </a:prstGeom>
        </p:spPr>
      </p:pic>
    </p:spTree>
    <p:extLst>
      <p:ext uri="{BB962C8B-B14F-4D97-AF65-F5344CB8AC3E}">
        <p14:creationId xmlns:p14="http://schemas.microsoft.com/office/powerpoint/2010/main" val="4032859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96E4F4-6379-4550-9A35-F6795B5552E7}"/>
              </a:ext>
            </a:extLst>
          </p:cNvPr>
          <p:cNvSpPr>
            <a:spLocks noGrp="1"/>
          </p:cNvSpPr>
          <p:nvPr>
            <p:ph type="title"/>
          </p:nvPr>
        </p:nvSpPr>
        <p:spPr/>
        <p:txBody>
          <a:bodyPr/>
          <a:lstStyle/>
          <a:p>
            <a:r>
              <a:rPr lang="en-US" dirty="0">
                <a:solidFill>
                  <a:srgbClr val="002060"/>
                </a:solidFill>
                <a:cs typeface="Calibri Light"/>
              </a:rPr>
              <a:t>User Profile Settings</a:t>
            </a:r>
          </a:p>
        </p:txBody>
      </p:sp>
      <p:sp>
        <p:nvSpPr>
          <p:cNvPr id="14" name="TextBox 13">
            <a:extLst>
              <a:ext uri="{FF2B5EF4-FFF2-40B4-BE49-F238E27FC236}">
                <a16:creationId xmlns:a16="http://schemas.microsoft.com/office/drawing/2014/main" id="{55C3603D-EC60-493E-A2A9-1654AD5A1AE8}"/>
              </a:ext>
            </a:extLst>
          </p:cNvPr>
          <p:cNvSpPr txBox="1"/>
          <p:nvPr/>
        </p:nvSpPr>
        <p:spPr>
          <a:xfrm>
            <a:off x="417879" y="1340467"/>
            <a:ext cx="515620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r>
              <a:rPr lang="en-US" sz="1400" dirty="0"/>
              <a:t>The </a:t>
            </a:r>
            <a:r>
              <a:rPr lang="en-US" sz="1400" b="1" dirty="0"/>
              <a:t>first time </a:t>
            </a:r>
            <a:r>
              <a:rPr lang="en-US" sz="1400" dirty="0"/>
              <a:t>you login to the online booking tool, you MUST check your </a:t>
            </a:r>
            <a:r>
              <a:rPr lang="en-US" sz="1400" b="1" dirty="0"/>
              <a:t>User Profile </a:t>
            </a:r>
            <a:r>
              <a:rPr lang="en-US" sz="1400" dirty="0"/>
              <a:t>is correct.</a:t>
            </a:r>
          </a:p>
          <a:p>
            <a:pPr>
              <a:buChar char="•"/>
            </a:pPr>
            <a:endParaRPr lang="en-US" sz="1400" dirty="0"/>
          </a:p>
          <a:p>
            <a:pPr>
              <a:buChar char="•"/>
            </a:pPr>
            <a:endParaRPr lang="en-US" sz="1400" dirty="0"/>
          </a:p>
          <a:p>
            <a:pPr>
              <a:buChar char="•"/>
            </a:pPr>
            <a:endParaRPr lang="en-US" sz="1400" dirty="0"/>
          </a:p>
          <a:p>
            <a:pPr>
              <a:buChar char="•"/>
            </a:pPr>
            <a:endParaRPr lang="en-US" sz="1400" dirty="0"/>
          </a:p>
          <a:p>
            <a:pPr>
              <a:buChar char="•"/>
            </a:pPr>
            <a:endParaRPr lang="en-US" sz="1400" dirty="0"/>
          </a:p>
          <a:p>
            <a:pPr>
              <a:buChar char="•"/>
            </a:pPr>
            <a:endParaRPr lang="en-US" sz="1400" dirty="0"/>
          </a:p>
          <a:p>
            <a:pPr>
              <a:buChar char="•"/>
            </a:pPr>
            <a:endParaRPr lang="en-US" sz="1400" dirty="0"/>
          </a:p>
          <a:p>
            <a:pPr>
              <a:buChar char="•"/>
            </a:pPr>
            <a:endParaRPr lang="en-US" sz="1400" dirty="0"/>
          </a:p>
          <a:p>
            <a:endParaRPr lang="en-US" sz="1400" dirty="0">
              <a:cs typeface="Calibri"/>
            </a:endParaRPr>
          </a:p>
          <a:p>
            <a:pPr>
              <a:buChar char="•"/>
            </a:pPr>
            <a:endParaRPr lang="en-US" sz="1400" dirty="0">
              <a:cs typeface="Calibri"/>
            </a:endParaRPr>
          </a:p>
          <a:p>
            <a:endParaRPr lang="en-US" sz="1400" dirty="0">
              <a:cs typeface="Calibri"/>
            </a:endParaRPr>
          </a:p>
          <a:p>
            <a:endParaRPr lang="en-US" sz="1400" dirty="0">
              <a:cs typeface="Calibri"/>
            </a:endParaRPr>
          </a:p>
          <a:p>
            <a:endParaRPr lang="en-US" sz="1400" dirty="0">
              <a:cs typeface="Calibri"/>
            </a:endParaRPr>
          </a:p>
          <a:p>
            <a:pPr>
              <a:buChar char="•"/>
            </a:pPr>
            <a:endParaRPr lang="en-US" sz="1400" dirty="0">
              <a:cs typeface="Calibri"/>
            </a:endParaRPr>
          </a:p>
          <a:p>
            <a:endParaRPr lang="en-US" sz="1400" dirty="0">
              <a:cs typeface="Calibri"/>
            </a:endParaRPr>
          </a:p>
          <a:p>
            <a:pPr>
              <a:buFont typeface="Arial"/>
              <a:buChar char="•"/>
            </a:pPr>
            <a:r>
              <a:rPr lang="en-US" sz="1400" dirty="0">
                <a:ea typeface="+mn-lt"/>
                <a:cs typeface="+mn-lt"/>
              </a:rPr>
              <a:t>Update your </a:t>
            </a:r>
            <a:r>
              <a:rPr lang="en-US" sz="1400" b="1" dirty="0">
                <a:ea typeface="+mn-lt"/>
                <a:cs typeface="+mn-lt"/>
              </a:rPr>
              <a:t>name</a:t>
            </a:r>
            <a:r>
              <a:rPr lang="en-US" sz="1400" dirty="0">
                <a:ea typeface="+mn-lt"/>
                <a:cs typeface="+mn-lt"/>
              </a:rPr>
              <a:t> (must be as per your passport ID used for travelling), add any important information like passport data and loyalty schemes.  Check your Cost Centre / Department or any data (if required) is correct.</a:t>
            </a:r>
            <a:endParaRPr lang="en-US" sz="1400" dirty="0">
              <a:cs typeface="Calibri"/>
            </a:endParaRPr>
          </a:p>
          <a:p>
            <a:pPr>
              <a:buFont typeface="Arial"/>
              <a:buChar char="•"/>
            </a:pPr>
            <a:endParaRPr lang="en-US" sz="1400" dirty="0">
              <a:ea typeface="+mn-lt"/>
              <a:cs typeface="+mn-lt"/>
            </a:endParaRPr>
          </a:p>
          <a:p>
            <a:pPr>
              <a:buFont typeface="Arial"/>
              <a:buChar char="•"/>
            </a:pPr>
            <a:r>
              <a:rPr lang="en-US" sz="1400" dirty="0">
                <a:ea typeface="+mn-lt"/>
                <a:cs typeface="+mn-lt"/>
              </a:rPr>
              <a:t>You do not need to add ‘Form of Payment’ Information.</a:t>
            </a:r>
            <a:endParaRPr lang="en-US" dirty="0"/>
          </a:p>
          <a:p>
            <a:pPr>
              <a:buFont typeface="Arial"/>
              <a:buChar char="•"/>
            </a:pPr>
            <a:endParaRPr lang="en-US" sz="1400" dirty="0">
              <a:ea typeface="+mn-lt"/>
              <a:cs typeface="+mn-lt"/>
            </a:endParaRPr>
          </a:p>
          <a:p>
            <a:pPr>
              <a:buFont typeface="Arial"/>
              <a:buChar char="•"/>
            </a:pPr>
            <a:r>
              <a:rPr lang="en-US" sz="1400" b="1" dirty="0">
                <a:ea typeface="+mn-lt"/>
                <a:cs typeface="+mn-lt"/>
              </a:rPr>
              <a:t>SAVE</a:t>
            </a:r>
            <a:r>
              <a:rPr lang="en-US" sz="1400" dirty="0">
                <a:ea typeface="+mn-lt"/>
                <a:cs typeface="+mn-lt"/>
              </a:rPr>
              <a:t> any changes.</a:t>
            </a:r>
            <a:endParaRPr lang="en-US" dirty="0"/>
          </a:p>
          <a:p>
            <a:pPr>
              <a:buChar char="•"/>
            </a:pPr>
            <a:endParaRPr lang="en-US" sz="1400" dirty="0">
              <a:cs typeface="Calibri"/>
            </a:endParaRPr>
          </a:p>
          <a:p>
            <a:pPr>
              <a:buChar char="•"/>
            </a:pPr>
            <a:endParaRPr lang="en-US" sz="1400" dirty="0">
              <a:cs typeface="Calibri"/>
            </a:endParaRPr>
          </a:p>
        </p:txBody>
      </p:sp>
      <p:sp>
        <p:nvSpPr>
          <p:cNvPr id="16" name="TextBox 15">
            <a:extLst>
              <a:ext uri="{FF2B5EF4-FFF2-40B4-BE49-F238E27FC236}">
                <a16:creationId xmlns:a16="http://schemas.microsoft.com/office/drawing/2014/main" id="{3A1CA3AF-5AF9-4C3D-BEEB-7970F23E6FC5}"/>
              </a:ext>
            </a:extLst>
          </p:cNvPr>
          <p:cNvSpPr txBox="1"/>
          <p:nvPr/>
        </p:nvSpPr>
        <p:spPr>
          <a:xfrm>
            <a:off x="6633043" y="1577609"/>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Back Up Approver</a:t>
            </a:r>
          </a:p>
        </p:txBody>
      </p:sp>
      <p:sp>
        <p:nvSpPr>
          <p:cNvPr id="17" name="TextBox 16">
            <a:extLst>
              <a:ext uri="{FF2B5EF4-FFF2-40B4-BE49-F238E27FC236}">
                <a16:creationId xmlns:a16="http://schemas.microsoft.com/office/drawing/2014/main" id="{36B6DAD3-FC90-4516-AF67-356E256DF670}"/>
              </a:ext>
            </a:extLst>
          </p:cNvPr>
          <p:cNvSpPr txBox="1">
            <a:spLocks noGrp="1" noRot="1" noMove="1" noResize="1" noEditPoints="1" noAdjustHandles="1" noChangeArrowheads="1" noChangeShapeType="1"/>
          </p:cNvSpPr>
          <p:nvPr/>
        </p:nvSpPr>
        <p:spPr>
          <a:xfrm>
            <a:off x="6728925" y="1982909"/>
            <a:ext cx="4990123"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Each approver can have a backup.  This must be enabled by admin users.  </a:t>
            </a:r>
            <a:endParaRPr lang="en-US" sz="1400" dirty="0">
              <a:cs typeface="Calibri"/>
            </a:endParaRPr>
          </a:p>
          <a:p>
            <a:r>
              <a:rPr lang="en-US" sz="1400" dirty="0"/>
              <a:t>To designate the backup approver, open the User menu and go to the main approver profile. You can then add the backup approver.</a:t>
            </a:r>
            <a:endParaRPr lang="en-US" sz="1400" dirty="0">
              <a:cs typeface="Calibri"/>
            </a:endParaRPr>
          </a:p>
          <a:p>
            <a:endParaRPr lang="en-US" sz="1400" dirty="0">
              <a:cs typeface="Calibri"/>
            </a:endParaRPr>
          </a:p>
          <a:p>
            <a:endParaRPr lang="en-US" sz="1400" dirty="0">
              <a:cs typeface="Calibri"/>
            </a:endParaRPr>
          </a:p>
          <a:p>
            <a:endParaRPr lang="en-US" sz="1400" dirty="0">
              <a:cs typeface="Calibri"/>
            </a:endParaRPr>
          </a:p>
          <a:p>
            <a:endParaRPr lang="en-GB" dirty="0">
              <a:cs typeface="Calibri" panose="020F0502020204030204"/>
            </a:endParaRPr>
          </a:p>
          <a:p>
            <a:endParaRPr lang="en-GB" sz="1400" b="1" dirty="0">
              <a:ea typeface="+mn-lt"/>
              <a:cs typeface="+mn-lt"/>
            </a:endParaRPr>
          </a:p>
          <a:p>
            <a:r>
              <a:rPr lang="en-GB" sz="1400" b="1" dirty="0">
                <a:ea typeface="+mn-lt"/>
                <a:cs typeface="+mn-lt"/>
              </a:rPr>
              <a:t>Out of Office</a:t>
            </a:r>
            <a:endParaRPr lang="en-GB" sz="1400" dirty="0">
              <a:cs typeface="Calibri"/>
            </a:endParaRPr>
          </a:p>
          <a:p>
            <a:endParaRPr lang="en-GB" sz="1400" dirty="0">
              <a:ea typeface="+mn-lt"/>
              <a:cs typeface="+mn-lt"/>
            </a:endParaRPr>
          </a:p>
          <a:p>
            <a:r>
              <a:rPr lang="en-GB" sz="1400" dirty="0">
                <a:ea typeface="+mn-lt"/>
                <a:cs typeface="+mn-lt"/>
              </a:rPr>
              <a:t>Approvers can delegate their approval to another person while out of the office. The setting is in their profile, and will be triggered for new bookings</a:t>
            </a:r>
            <a:endParaRPr lang="en-GB" sz="1400" dirty="0">
              <a:cs typeface="Calibri" panose="020F0502020204030204"/>
            </a:endParaRPr>
          </a:p>
          <a:p>
            <a:endParaRPr lang="en-GB" dirty="0">
              <a:cs typeface="Calibri" panose="020F0502020204030204"/>
            </a:endParaRPr>
          </a:p>
          <a:p>
            <a:endParaRPr lang="en-GB" dirty="0">
              <a:cs typeface="Calibri" panose="020F0502020204030204"/>
            </a:endParaRPr>
          </a:p>
          <a:p>
            <a:endParaRPr lang="en-GB" dirty="0">
              <a:cs typeface="Calibri" panose="020F0502020204030204"/>
            </a:endParaRPr>
          </a:p>
          <a:p>
            <a:endParaRPr lang="en-GB" dirty="0">
              <a:cs typeface="Calibri" panose="020F0502020204030204"/>
            </a:endParaRPr>
          </a:p>
        </p:txBody>
      </p:sp>
      <p:pic>
        <p:nvPicPr>
          <p:cNvPr id="18" name="Picture 18" descr="A screenshot of a cell phone&#10;&#10;Description automatically generated">
            <a:extLst>
              <a:ext uri="{FF2B5EF4-FFF2-40B4-BE49-F238E27FC236}">
                <a16:creationId xmlns:a16="http://schemas.microsoft.com/office/drawing/2014/main" id="{C10FD8C2-992B-4079-ADC4-5DF9272251C1}"/>
              </a:ext>
            </a:extLst>
          </p:cNvPr>
          <p:cNvPicPr>
            <a:picLocks noChangeAspect="1"/>
          </p:cNvPicPr>
          <p:nvPr/>
        </p:nvPicPr>
        <p:blipFill>
          <a:blip r:embed="rId2"/>
          <a:stretch>
            <a:fillRect/>
          </a:stretch>
        </p:blipFill>
        <p:spPr>
          <a:xfrm>
            <a:off x="7743092" y="3207601"/>
            <a:ext cx="2743200" cy="618645"/>
          </a:xfrm>
          <a:prstGeom prst="rect">
            <a:avLst/>
          </a:prstGeom>
        </p:spPr>
      </p:pic>
      <p:pic>
        <p:nvPicPr>
          <p:cNvPr id="19" name="Picture 19" descr="A screenshot of a cell phone&#10;&#10;Description automatically generated">
            <a:extLst>
              <a:ext uri="{FF2B5EF4-FFF2-40B4-BE49-F238E27FC236}">
                <a16:creationId xmlns:a16="http://schemas.microsoft.com/office/drawing/2014/main" id="{F9C663E4-F31B-41E7-BE2E-8AED1A61F689}"/>
              </a:ext>
            </a:extLst>
          </p:cNvPr>
          <p:cNvPicPr>
            <a:picLocks noChangeAspect="1"/>
          </p:cNvPicPr>
          <p:nvPr/>
        </p:nvPicPr>
        <p:blipFill>
          <a:blip r:embed="rId3"/>
          <a:stretch>
            <a:fillRect/>
          </a:stretch>
        </p:blipFill>
        <p:spPr>
          <a:xfrm>
            <a:off x="7741627" y="5456238"/>
            <a:ext cx="2628900" cy="771525"/>
          </a:xfrm>
          <a:prstGeom prst="rect">
            <a:avLst/>
          </a:prstGeom>
        </p:spPr>
      </p:pic>
      <p:cxnSp>
        <p:nvCxnSpPr>
          <p:cNvPr id="20" name="Straight Arrow Connector 19">
            <a:extLst>
              <a:ext uri="{FF2B5EF4-FFF2-40B4-BE49-F238E27FC236}">
                <a16:creationId xmlns:a16="http://schemas.microsoft.com/office/drawing/2014/main" id="{BAE4AF90-B189-4C6F-8AAA-6578D921323A}"/>
              </a:ext>
            </a:extLst>
          </p:cNvPr>
          <p:cNvCxnSpPr/>
          <p:nvPr/>
        </p:nvCxnSpPr>
        <p:spPr>
          <a:xfrm flipH="1">
            <a:off x="5180948" y="1883917"/>
            <a:ext cx="3908" cy="455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6" name="Content Placeholder 25">
            <a:extLst>
              <a:ext uri="{FF2B5EF4-FFF2-40B4-BE49-F238E27FC236}">
                <a16:creationId xmlns:a16="http://schemas.microsoft.com/office/drawing/2014/main" id="{E7A6718A-0BDB-4EF1-85AD-D307AD5BB7C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81476" y="2339162"/>
            <a:ext cx="5181600" cy="2355521"/>
          </a:xfrm>
          <a:prstGeom prst="rect">
            <a:avLst/>
          </a:prstGeom>
        </p:spPr>
      </p:pic>
      <p:pic>
        <p:nvPicPr>
          <p:cNvPr id="29" name="Picture 28">
            <a:extLst>
              <a:ext uri="{FF2B5EF4-FFF2-40B4-BE49-F238E27FC236}">
                <a16:creationId xmlns:a16="http://schemas.microsoft.com/office/drawing/2014/main" id="{46B86B91-0881-3623-23A6-61E0F239858A}"/>
              </a:ext>
            </a:extLst>
          </p:cNvPr>
          <p:cNvPicPr>
            <a:picLocks noChangeAspect="1"/>
          </p:cNvPicPr>
          <p:nvPr/>
        </p:nvPicPr>
        <p:blipFill>
          <a:blip r:embed="rId5">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1726050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2F2EF0-405F-4F5B-9F5E-5DB761E36ACA}"/>
              </a:ext>
            </a:extLst>
          </p:cNvPr>
          <p:cNvSpPr txBox="1"/>
          <p:nvPr/>
        </p:nvSpPr>
        <p:spPr>
          <a:xfrm>
            <a:off x="676034" y="482858"/>
            <a:ext cx="3970116" cy="769441"/>
          </a:xfrm>
          <a:prstGeom prst="rect">
            <a:avLst/>
          </a:prstGeom>
          <a:noFill/>
        </p:spPr>
        <p:txBody>
          <a:bodyPr wrap="square" rtlCol="0">
            <a:spAutoFit/>
          </a:bodyPr>
          <a:lstStyle/>
          <a:p>
            <a:r>
              <a:rPr lang="en-US" sz="3200"/>
              <a:t>Booking a New Trip</a:t>
            </a:r>
          </a:p>
          <a:p>
            <a:r>
              <a:rPr lang="en-US" sz="1200"/>
              <a:t>(Travel Arranger Settings)</a:t>
            </a:r>
            <a:endParaRPr lang="en-GB" sz="1200"/>
          </a:p>
        </p:txBody>
      </p:sp>
      <p:pic>
        <p:nvPicPr>
          <p:cNvPr id="2" name="Picture 1">
            <a:extLst>
              <a:ext uri="{FF2B5EF4-FFF2-40B4-BE49-F238E27FC236}">
                <a16:creationId xmlns:a16="http://schemas.microsoft.com/office/drawing/2014/main" id="{3B550CF8-6E6C-4775-AD96-98FDD18C826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4912" y="1796249"/>
            <a:ext cx="9796121" cy="4819650"/>
          </a:xfrm>
          <a:prstGeom prst="rect">
            <a:avLst/>
          </a:prstGeom>
        </p:spPr>
      </p:pic>
      <p:sp>
        <p:nvSpPr>
          <p:cNvPr id="4" name="TextBox 3">
            <a:extLst>
              <a:ext uri="{FF2B5EF4-FFF2-40B4-BE49-F238E27FC236}">
                <a16:creationId xmlns:a16="http://schemas.microsoft.com/office/drawing/2014/main" id="{7F48A817-61CB-4E6A-A701-AD27F3B8A94F}"/>
              </a:ext>
            </a:extLst>
          </p:cNvPr>
          <p:cNvSpPr txBox="1"/>
          <p:nvPr/>
        </p:nvSpPr>
        <p:spPr>
          <a:xfrm>
            <a:off x="5036917" y="387716"/>
            <a:ext cx="2900603" cy="1015663"/>
          </a:xfrm>
          <a:prstGeom prst="rect">
            <a:avLst/>
          </a:prstGeom>
          <a:noFill/>
        </p:spPr>
        <p:txBody>
          <a:bodyPr wrap="square" rtlCol="0">
            <a:spAutoFit/>
          </a:bodyPr>
          <a:lstStyle/>
          <a:p>
            <a:r>
              <a:rPr lang="en-US" sz="1200" dirty="0"/>
              <a:t>2. To book a trip you can select from the options “Flight” , “Hotel”, “Car”, “Rail”, “Transport” . You can look at more than one booking at a time as this opens a new tab each time.</a:t>
            </a:r>
            <a:endParaRPr lang="en-GB" sz="1200" dirty="0"/>
          </a:p>
        </p:txBody>
      </p:sp>
      <p:cxnSp>
        <p:nvCxnSpPr>
          <p:cNvPr id="7" name="Straight Arrow Connector 6">
            <a:extLst>
              <a:ext uri="{FF2B5EF4-FFF2-40B4-BE49-F238E27FC236}">
                <a16:creationId xmlns:a16="http://schemas.microsoft.com/office/drawing/2014/main" id="{C05A74F7-F5B4-4F5E-A175-61E5D88B300E}"/>
              </a:ext>
            </a:extLst>
          </p:cNvPr>
          <p:cNvCxnSpPr>
            <a:cxnSpLocks/>
          </p:cNvCxnSpPr>
          <p:nvPr/>
        </p:nvCxnSpPr>
        <p:spPr>
          <a:xfrm flipH="1">
            <a:off x="4461933" y="1405467"/>
            <a:ext cx="1219200" cy="1507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187EE8E-85A4-4B81-910E-8F040D90DB74}"/>
              </a:ext>
            </a:extLst>
          </p:cNvPr>
          <p:cNvSpPr txBox="1"/>
          <p:nvPr/>
        </p:nvSpPr>
        <p:spPr>
          <a:xfrm>
            <a:off x="4122517" y="4943291"/>
            <a:ext cx="1828800" cy="276999"/>
          </a:xfrm>
          <a:prstGeom prst="rect">
            <a:avLst/>
          </a:prstGeom>
          <a:noFill/>
        </p:spPr>
        <p:txBody>
          <a:bodyPr wrap="square" rtlCol="0">
            <a:spAutoFit/>
          </a:bodyPr>
          <a:lstStyle/>
          <a:p>
            <a:r>
              <a:rPr lang="en-US" sz="1200" dirty="0"/>
              <a:t>3. Find a booking</a:t>
            </a:r>
            <a:endParaRPr lang="en-GB" sz="1200" dirty="0"/>
          </a:p>
        </p:txBody>
      </p:sp>
      <p:cxnSp>
        <p:nvCxnSpPr>
          <p:cNvPr id="10" name="Straight Arrow Connector 9">
            <a:extLst>
              <a:ext uri="{FF2B5EF4-FFF2-40B4-BE49-F238E27FC236}">
                <a16:creationId xmlns:a16="http://schemas.microsoft.com/office/drawing/2014/main" id="{6E4321C5-CBCD-432C-A7A7-DDE02EB0B84A}"/>
              </a:ext>
            </a:extLst>
          </p:cNvPr>
          <p:cNvCxnSpPr>
            <a:cxnSpLocks/>
          </p:cNvCxnSpPr>
          <p:nvPr/>
        </p:nvCxnSpPr>
        <p:spPr>
          <a:xfrm flipV="1">
            <a:off x="6011333" y="3959135"/>
            <a:ext cx="1514110" cy="1044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770B3BB-8495-42E4-822C-7C64E166970F}"/>
              </a:ext>
            </a:extLst>
          </p:cNvPr>
          <p:cNvCxnSpPr/>
          <p:nvPr/>
        </p:nvCxnSpPr>
        <p:spPr>
          <a:xfrm flipH="1" flipV="1">
            <a:off x="10251552" y="2071260"/>
            <a:ext cx="83073" cy="1046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C522F2C-9E58-4735-9A9C-6CA409F573C1}"/>
              </a:ext>
            </a:extLst>
          </p:cNvPr>
          <p:cNvSpPr txBox="1"/>
          <p:nvPr/>
        </p:nvSpPr>
        <p:spPr>
          <a:xfrm>
            <a:off x="9277350" y="3118177"/>
            <a:ext cx="2114550" cy="1015663"/>
          </a:xfrm>
          <a:prstGeom prst="rect">
            <a:avLst/>
          </a:prstGeom>
          <a:noFill/>
        </p:spPr>
        <p:txBody>
          <a:bodyPr wrap="square" rtlCol="0">
            <a:spAutoFit/>
          </a:bodyPr>
          <a:lstStyle/>
          <a:p>
            <a:r>
              <a:rPr lang="en-US" sz="1200"/>
              <a:t>1. Click on your name edit your personal information and preferences this includes passports, frequent flyer cards </a:t>
            </a:r>
            <a:r>
              <a:rPr lang="en-US" sz="1200" err="1"/>
              <a:t>etc</a:t>
            </a:r>
            <a:endParaRPr lang="en-GB" sz="1200"/>
          </a:p>
        </p:txBody>
      </p:sp>
      <p:pic>
        <p:nvPicPr>
          <p:cNvPr id="14" name="Picture 13">
            <a:extLst>
              <a:ext uri="{FF2B5EF4-FFF2-40B4-BE49-F238E27FC236}">
                <a16:creationId xmlns:a16="http://schemas.microsoft.com/office/drawing/2014/main" id="{D56781A2-D9AC-CDF4-01F8-14AB2569519C}"/>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4273667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26F224-86AC-495C-B9AC-05D12076AA5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0625" y="1721140"/>
            <a:ext cx="10796047" cy="4907813"/>
          </a:xfrm>
          <a:prstGeom prst="rect">
            <a:avLst/>
          </a:prstGeom>
        </p:spPr>
      </p:pic>
      <p:sp>
        <p:nvSpPr>
          <p:cNvPr id="4" name="TextBox 3">
            <a:extLst>
              <a:ext uri="{FF2B5EF4-FFF2-40B4-BE49-F238E27FC236}">
                <a16:creationId xmlns:a16="http://schemas.microsoft.com/office/drawing/2014/main" id="{07901092-5DE6-4F7E-B6CF-30D4FB3362B7}"/>
              </a:ext>
            </a:extLst>
          </p:cNvPr>
          <p:cNvSpPr txBox="1"/>
          <p:nvPr/>
        </p:nvSpPr>
        <p:spPr>
          <a:xfrm>
            <a:off x="676034" y="482858"/>
            <a:ext cx="3970116" cy="769441"/>
          </a:xfrm>
          <a:prstGeom prst="rect">
            <a:avLst/>
          </a:prstGeom>
          <a:noFill/>
        </p:spPr>
        <p:txBody>
          <a:bodyPr wrap="square" rtlCol="0">
            <a:spAutoFit/>
          </a:bodyPr>
          <a:lstStyle/>
          <a:p>
            <a:r>
              <a:rPr lang="en-US" sz="3200"/>
              <a:t>Booking a New Trip</a:t>
            </a:r>
          </a:p>
          <a:p>
            <a:r>
              <a:rPr lang="en-US" sz="1200"/>
              <a:t>(Traveler Settings)</a:t>
            </a:r>
            <a:endParaRPr lang="en-GB" sz="1200"/>
          </a:p>
        </p:txBody>
      </p:sp>
      <p:sp>
        <p:nvSpPr>
          <p:cNvPr id="8" name="TextBox 7">
            <a:extLst>
              <a:ext uri="{FF2B5EF4-FFF2-40B4-BE49-F238E27FC236}">
                <a16:creationId xmlns:a16="http://schemas.microsoft.com/office/drawing/2014/main" id="{0A4E1B40-A1DF-48F0-8BB9-0E3BC6BDBD8D}"/>
              </a:ext>
            </a:extLst>
          </p:cNvPr>
          <p:cNvSpPr txBox="1"/>
          <p:nvPr/>
        </p:nvSpPr>
        <p:spPr>
          <a:xfrm>
            <a:off x="2920008" y="1593025"/>
            <a:ext cx="2900603" cy="461665"/>
          </a:xfrm>
          <a:prstGeom prst="rect">
            <a:avLst/>
          </a:prstGeom>
          <a:noFill/>
        </p:spPr>
        <p:txBody>
          <a:bodyPr wrap="square" rtlCol="0">
            <a:spAutoFit/>
          </a:bodyPr>
          <a:lstStyle/>
          <a:p>
            <a:r>
              <a:rPr lang="en-US" sz="1200" dirty="0"/>
              <a:t>2. To book a trip you can select any of the ‘Book a New Trip’ buttons.</a:t>
            </a:r>
            <a:endParaRPr lang="en-GB" sz="1200" dirty="0"/>
          </a:p>
        </p:txBody>
      </p:sp>
      <p:cxnSp>
        <p:nvCxnSpPr>
          <p:cNvPr id="10" name="Straight Arrow Connector 9">
            <a:extLst>
              <a:ext uri="{FF2B5EF4-FFF2-40B4-BE49-F238E27FC236}">
                <a16:creationId xmlns:a16="http://schemas.microsoft.com/office/drawing/2014/main" id="{F099BCA1-8DE9-4449-BB0E-4DF9966A42EF}"/>
              </a:ext>
            </a:extLst>
          </p:cNvPr>
          <p:cNvCxnSpPr>
            <a:cxnSpLocks/>
          </p:cNvCxnSpPr>
          <p:nvPr/>
        </p:nvCxnSpPr>
        <p:spPr>
          <a:xfrm flipH="1">
            <a:off x="1938867" y="1823858"/>
            <a:ext cx="948266" cy="690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EF8E623-6922-45CD-AE33-7AF0DB408891}"/>
              </a:ext>
            </a:extLst>
          </p:cNvPr>
          <p:cNvSpPr txBox="1"/>
          <p:nvPr/>
        </p:nvSpPr>
        <p:spPr>
          <a:xfrm>
            <a:off x="9644061" y="3305661"/>
            <a:ext cx="2114550" cy="1015663"/>
          </a:xfrm>
          <a:prstGeom prst="rect">
            <a:avLst/>
          </a:prstGeom>
          <a:noFill/>
        </p:spPr>
        <p:txBody>
          <a:bodyPr wrap="square" rtlCol="0">
            <a:spAutoFit/>
          </a:bodyPr>
          <a:lstStyle/>
          <a:p>
            <a:r>
              <a:rPr lang="en-US" sz="1200" dirty="0"/>
              <a:t>1. Click on your initials to edit your personal information and preferences this includes passports, frequent flyer cards </a:t>
            </a:r>
            <a:r>
              <a:rPr lang="en-US" sz="1200" dirty="0" err="1"/>
              <a:t>etc</a:t>
            </a:r>
            <a:endParaRPr lang="en-GB" sz="1200" dirty="0"/>
          </a:p>
        </p:txBody>
      </p:sp>
      <p:cxnSp>
        <p:nvCxnSpPr>
          <p:cNvPr id="15" name="Straight Arrow Connector 14">
            <a:extLst>
              <a:ext uri="{FF2B5EF4-FFF2-40B4-BE49-F238E27FC236}">
                <a16:creationId xmlns:a16="http://schemas.microsoft.com/office/drawing/2014/main" id="{26BE9AAE-55F8-4660-9F35-1680E41F69C6}"/>
              </a:ext>
            </a:extLst>
          </p:cNvPr>
          <p:cNvCxnSpPr>
            <a:cxnSpLocks/>
          </p:cNvCxnSpPr>
          <p:nvPr/>
        </p:nvCxnSpPr>
        <p:spPr>
          <a:xfrm flipH="1" flipV="1">
            <a:off x="10429876" y="2142184"/>
            <a:ext cx="142874" cy="11344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6B4823E-5560-46A7-B71F-15B92F759DE4}"/>
              </a:ext>
            </a:extLst>
          </p:cNvPr>
          <p:cNvCxnSpPr>
            <a:cxnSpLocks/>
            <a:stCxn id="18" idx="1"/>
          </p:cNvCxnSpPr>
          <p:nvPr/>
        </p:nvCxnSpPr>
        <p:spPr>
          <a:xfrm flipH="1">
            <a:off x="1938867" y="5930942"/>
            <a:ext cx="592733" cy="213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24BE32C-E9B0-4A61-A0C7-444383E0D5D6}"/>
              </a:ext>
            </a:extLst>
          </p:cNvPr>
          <p:cNvSpPr txBox="1"/>
          <p:nvPr/>
        </p:nvSpPr>
        <p:spPr>
          <a:xfrm>
            <a:off x="2531600" y="5700109"/>
            <a:ext cx="2114550" cy="461665"/>
          </a:xfrm>
          <a:prstGeom prst="rect">
            <a:avLst/>
          </a:prstGeom>
          <a:noFill/>
        </p:spPr>
        <p:txBody>
          <a:bodyPr wrap="square" rtlCol="0">
            <a:spAutoFit/>
          </a:bodyPr>
          <a:lstStyle/>
          <a:p>
            <a:r>
              <a:rPr lang="en-US" sz="1200" dirty="0"/>
              <a:t>Uniglobe Support contact information</a:t>
            </a:r>
            <a:endParaRPr lang="en-GB" sz="1200" dirty="0"/>
          </a:p>
        </p:txBody>
      </p:sp>
      <p:sp>
        <p:nvSpPr>
          <p:cNvPr id="20" name="TextBox 19">
            <a:extLst>
              <a:ext uri="{FF2B5EF4-FFF2-40B4-BE49-F238E27FC236}">
                <a16:creationId xmlns:a16="http://schemas.microsoft.com/office/drawing/2014/main" id="{855B2C52-E8A6-6119-E078-BE31F9FB9E3B}"/>
              </a:ext>
            </a:extLst>
          </p:cNvPr>
          <p:cNvSpPr txBox="1"/>
          <p:nvPr/>
        </p:nvSpPr>
        <p:spPr>
          <a:xfrm>
            <a:off x="2531600" y="5004024"/>
            <a:ext cx="2114550" cy="646331"/>
          </a:xfrm>
          <a:prstGeom prst="rect">
            <a:avLst/>
          </a:prstGeom>
          <a:noFill/>
        </p:spPr>
        <p:txBody>
          <a:bodyPr wrap="square" rtlCol="0">
            <a:spAutoFit/>
          </a:bodyPr>
          <a:lstStyle/>
          <a:p>
            <a:r>
              <a:rPr lang="en-US" sz="1200" dirty="0"/>
              <a:t>Quick links will send you to the online booking tool FAQ’S Page.</a:t>
            </a:r>
            <a:endParaRPr lang="en-GB" sz="1200" dirty="0"/>
          </a:p>
        </p:txBody>
      </p:sp>
      <p:cxnSp>
        <p:nvCxnSpPr>
          <p:cNvPr id="22" name="Straight Arrow Connector 21">
            <a:extLst>
              <a:ext uri="{FF2B5EF4-FFF2-40B4-BE49-F238E27FC236}">
                <a16:creationId xmlns:a16="http://schemas.microsoft.com/office/drawing/2014/main" id="{0B650B81-E5F9-9386-F6FC-D461064287F2}"/>
              </a:ext>
            </a:extLst>
          </p:cNvPr>
          <p:cNvCxnSpPr>
            <a:cxnSpLocks/>
          </p:cNvCxnSpPr>
          <p:nvPr/>
        </p:nvCxnSpPr>
        <p:spPr>
          <a:xfrm flipH="1">
            <a:off x="1820267" y="5541140"/>
            <a:ext cx="711333" cy="325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71A4EAE5-667D-514A-05ED-35F208BBF415}"/>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1506211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A11FD3-F774-47E9-AAD9-5D6783CF0F83}"/>
              </a:ext>
            </a:extLst>
          </p:cNvPr>
          <p:cNvSpPr txBox="1"/>
          <p:nvPr/>
        </p:nvSpPr>
        <p:spPr>
          <a:xfrm>
            <a:off x="676033" y="482858"/>
            <a:ext cx="6119213" cy="584775"/>
          </a:xfrm>
          <a:prstGeom prst="rect">
            <a:avLst/>
          </a:prstGeom>
          <a:noFill/>
        </p:spPr>
        <p:txBody>
          <a:bodyPr wrap="square" rtlCol="0" anchor="t">
            <a:spAutoFit/>
          </a:bodyPr>
          <a:lstStyle/>
          <a:p>
            <a:r>
              <a:rPr lang="en-US" sz="3200" dirty="0"/>
              <a:t>Trip Status – View in “Trips”</a:t>
            </a:r>
            <a:endParaRPr lang="en-GB" sz="1200" dirty="0"/>
          </a:p>
        </p:txBody>
      </p:sp>
      <p:sp>
        <p:nvSpPr>
          <p:cNvPr id="4" name="TextBox 3">
            <a:extLst>
              <a:ext uri="{FF2B5EF4-FFF2-40B4-BE49-F238E27FC236}">
                <a16:creationId xmlns:a16="http://schemas.microsoft.com/office/drawing/2014/main" id="{A6C371F0-AB87-40D9-8F69-52BC4464C0BA}"/>
              </a:ext>
            </a:extLst>
          </p:cNvPr>
          <p:cNvSpPr txBox="1"/>
          <p:nvPr/>
        </p:nvSpPr>
        <p:spPr>
          <a:xfrm>
            <a:off x="676034" y="1624263"/>
            <a:ext cx="10669745" cy="1200329"/>
          </a:xfrm>
          <a:prstGeom prst="rect">
            <a:avLst/>
          </a:prstGeom>
          <a:noFill/>
        </p:spPr>
        <p:txBody>
          <a:bodyPr wrap="square" rtlCol="0">
            <a:spAutoFit/>
          </a:bodyPr>
          <a:lstStyle/>
          <a:p>
            <a:r>
              <a:rPr lang="en-US" dirty="0"/>
              <a:t>“Trips” will show the traveler or travel booker a summary of trips and the current stage of each trip.  </a:t>
            </a:r>
          </a:p>
          <a:p>
            <a:r>
              <a:rPr lang="en-US" dirty="0"/>
              <a:t>Travelers or bookers can check to see to if trips have been processed or if your company has an approval system in place you can see if the trip has been approved or is waiting for approval. It is IMPORTANT to check the status of your trip.  A trip is only confirmed when it shows as </a:t>
            </a:r>
            <a:r>
              <a:rPr lang="en-US" b="1" dirty="0">
                <a:solidFill>
                  <a:srgbClr val="FF0000"/>
                </a:solidFill>
              </a:rPr>
              <a:t>FINALIZED</a:t>
            </a:r>
            <a:r>
              <a:rPr lang="en-US" dirty="0"/>
              <a:t>.</a:t>
            </a:r>
            <a:endParaRPr lang="en-GB" dirty="0"/>
          </a:p>
        </p:txBody>
      </p:sp>
      <p:sp>
        <p:nvSpPr>
          <p:cNvPr id="2" name="TextBox 1">
            <a:extLst>
              <a:ext uri="{FF2B5EF4-FFF2-40B4-BE49-F238E27FC236}">
                <a16:creationId xmlns:a16="http://schemas.microsoft.com/office/drawing/2014/main" id="{15EAF206-09E3-4CE7-80AB-55C99593B2F5}"/>
              </a:ext>
            </a:extLst>
          </p:cNvPr>
          <p:cNvSpPr txBox="1"/>
          <p:nvPr/>
        </p:nvSpPr>
        <p:spPr>
          <a:xfrm>
            <a:off x="6382869" y="2986905"/>
            <a:ext cx="5665694" cy="3139321"/>
          </a:xfrm>
          <a:prstGeom prst="rect">
            <a:avLst/>
          </a:prstGeom>
          <a:noFill/>
          <a:ln w="38100">
            <a:solidFill>
              <a:srgbClr val="00CCFF"/>
            </a:solidFill>
          </a:ln>
        </p:spPr>
        <p:txBody>
          <a:bodyPr wrap="square" rtlCol="0">
            <a:spAutoFit/>
          </a:bodyPr>
          <a:lstStyle/>
          <a:p>
            <a:r>
              <a:rPr lang="en-US" dirty="0">
                <a:solidFill>
                  <a:srgbClr val="FF0000"/>
                </a:solidFill>
              </a:rPr>
              <a:t>Trip Planning </a:t>
            </a:r>
            <a:r>
              <a:rPr lang="en-US" dirty="0"/>
              <a:t>– Trips with quotes PRIOR to check out</a:t>
            </a:r>
          </a:p>
          <a:p>
            <a:r>
              <a:rPr lang="en-US" dirty="0">
                <a:solidFill>
                  <a:srgbClr val="FF0000"/>
                </a:solidFill>
              </a:rPr>
              <a:t>Pending Booking </a:t>
            </a:r>
            <a:r>
              <a:rPr lang="en-US" dirty="0"/>
              <a:t>– Added to the cart but not placed on hold/booked/confirmed.</a:t>
            </a:r>
          </a:p>
          <a:p>
            <a:r>
              <a:rPr lang="en-US" dirty="0">
                <a:solidFill>
                  <a:srgbClr val="FF0000"/>
                </a:solidFill>
              </a:rPr>
              <a:t>Assistance requested </a:t>
            </a:r>
            <a:r>
              <a:rPr lang="en-US" dirty="0"/>
              <a:t>– Trips where Assistance Requested was sent to the agent.</a:t>
            </a:r>
          </a:p>
          <a:p>
            <a:r>
              <a:rPr lang="en-US" dirty="0">
                <a:solidFill>
                  <a:srgbClr val="FF0000"/>
                </a:solidFill>
              </a:rPr>
              <a:t>Cancelled</a:t>
            </a:r>
            <a:r>
              <a:rPr lang="en-US" dirty="0"/>
              <a:t> – Quote or Trip cancelled by User.</a:t>
            </a:r>
          </a:p>
          <a:p>
            <a:r>
              <a:rPr lang="en-US" dirty="0">
                <a:solidFill>
                  <a:srgbClr val="FF0000"/>
                </a:solidFill>
              </a:rPr>
              <a:t>Expired</a:t>
            </a:r>
            <a:r>
              <a:rPr lang="en-US" dirty="0"/>
              <a:t> – Quote Expired and need to be re booked and added to the cart again to purchase.</a:t>
            </a:r>
          </a:p>
          <a:p>
            <a:r>
              <a:rPr lang="en-US" dirty="0">
                <a:solidFill>
                  <a:srgbClr val="FF0000"/>
                </a:solidFill>
              </a:rPr>
              <a:t>In Approvals </a:t>
            </a:r>
            <a:r>
              <a:rPr lang="en-US" dirty="0"/>
              <a:t>– Trip in Approval process</a:t>
            </a:r>
          </a:p>
          <a:p>
            <a:r>
              <a:rPr lang="en-US" dirty="0">
                <a:solidFill>
                  <a:srgbClr val="FF0000"/>
                </a:solidFill>
              </a:rPr>
              <a:t>Preparing Itinerary </a:t>
            </a:r>
            <a:r>
              <a:rPr lang="en-US" dirty="0"/>
              <a:t>– Trip approved and sent to ticketing.</a:t>
            </a:r>
          </a:p>
          <a:p>
            <a:r>
              <a:rPr lang="en-US" dirty="0">
                <a:solidFill>
                  <a:srgbClr val="FF0000"/>
                </a:solidFill>
              </a:rPr>
              <a:t>Finalized</a:t>
            </a:r>
            <a:r>
              <a:rPr lang="en-US" dirty="0"/>
              <a:t> – Trip approved and issued </a:t>
            </a:r>
            <a:endParaRPr lang="en-GB" dirty="0"/>
          </a:p>
        </p:txBody>
      </p:sp>
      <p:pic>
        <p:nvPicPr>
          <p:cNvPr id="7" name="Picture 6">
            <a:extLst>
              <a:ext uri="{FF2B5EF4-FFF2-40B4-BE49-F238E27FC236}">
                <a16:creationId xmlns:a16="http://schemas.microsoft.com/office/drawing/2014/main" id="{47A40248-70E0-418B-C847-CC5D4FF161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33" y="3069365"/>
            <a:ext cx="6096000" cy="3119925"/>
          </a:xfrm>
          <a:prstGeom prst="rect">
            <a:avLst/>
          </a:prstGeom>
        </p:spPr>
      </p:pic>
      <p:pic>
        <p:nvPicPr>
          <p:cNvPr id="9" name="Picture 8">
            <a:extLst>
              <a:ext uri="{FF2B5EF4-FFF2-40B4-BE49-F238E27FC236}">
                <a16:creationId xmlns:a16="http://schemas.microsoft.com/office/drawing/2014/main" id="{E466241E-1B92-152A-69C0-14D6D532C86B}"/>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750069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519334-5499-4E19-8A7F-9E51B7DA872B}"/>
              </a:ext>
            </a:extLst>
          </p:cNvPr>
          <p:cNvSpPr txBox="1"/>
          <p:nvPr/>
        </p:nvSpPr>
        <p:spPr>
          <a:xfrm>
            <a:off x="676034" y="353992"/>
            <a:ext cx="3970116" cy="584775"/>
          </a:xfrm>
          <a:prstGeom prst="rect">
            <a:avLst/>
          </a:prstGeom>
          <a:noFill/>
        </p:spPr>
        <p:txBody>
          <a:bodyPr wrap="square" rtlCol="0">
            <a:spAutoFit/>
          </a:bodyPr>
          <a:lstStyle/>
          <a:p>
            <a:r>
              <a:rPr lang="en-US" sz="3200"/>
              <a:t>Book a New Trip</a:t>
            </a:r>
            <a:endParaRPr lang="en-GB" sz="1200"/>
          </a:p>
        </p:txBody>
      </p:sp>
      <p:sp>
        <p:nvSpPr>
          <p:cNvPr id="9" name="TextBox 8">
            <a:extLst>
              <a:ext uri="{FF2B5EF4-FFF2-40B4-BE49-F238E27FC236}">
                <a16:creationId xmlns:a16="http://schemas.microsoft.com/office/drawing/2014/main" id="{68612E42-6DCB-4755-9171-A5A38475B5AF}"/>
              </a:ext>
            </a:extLst>
          </p:cNvPr>
          <p:cNvSpPr txBox="1"/>
          <p:nvPr/>
        </p:nvSpPr>
        <p:spPr>
          <a:xfrm>
            <a:off x="292100" y="5690102"/>
            <a:ext cx="4000500" cy="646331"/>
          </a:xfrm>
          <a:prstGeom prst="rect">
            <a:avLst/>
          </a:prstGeom>
          <a:noFill/>
        </p:spPr>
        <p:txBody>
          <a:bodyPr wrap="square" rtlCol="0">
            <a:spAutoFit/>
          </a:bodyPr>
          <a:lstStyle/>
          <a:p>
            <a:r>
              <a:rPr lang="en-US" sz="1200" dirty="0"/>
              <a:t>Do you need help when booking? </a:t>
            </a:r>
          </a:p>
          <a:p>
            <a:r>
              <a:rPr lang="en-US" sz="1200" dirty="0"/>
              <a:t> ‘Contact Support’. Will provide you with all the numbers to call for assistance.</a:t>
            </a:r>
            <a:endParaRPr lang="en-GB" sz="1200" dirty="0"/>
          </a:p>
        </p:txBody>
      </p:sp>
      <p:cxnSp>
        <p:nvCxnSpPr>
          <p:cNvPr id="11" name="Straight Arrow Connector 10">
            <a:extLst>
              <a:ext uri="{FF2B5EF4-FFF2-40B4-BE49-F238E27FC236}">
                <a16:creationId xmlns:a16="http://schemas.microsoft.com/office/drawing/2014/main" id="{67AA10C9-CD4B-45C2-A602-1660ED1C79D3}"/>
              </a:ext>
            </a:extLst>
          </p:cNvPr>
          <p:cNvCxnSpPr>
            <a:cxnSpLocks/>
          </p:cNvCxnSpPr>
          <p:nvPr/>
        </p:nvCxnSpPr>
        <p:spPr>
          <a:xfrm flipV="1">
            <a:off x="180799" y="4368800"/>
            <a:ext cx="628695" cy="4797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B2FFDCD-5CA9-4172-98DC-62EC9B36EDF9}"/>
              </a:ext>
            </a:extLst>
          </p:cNvPr>
          <p:cNvSpPr/>
          <p:nvPr/>
        </p:nvSpPr>
        <p:spPr>
          <a:xfrm>
            <a:off x="8287433" y="2455918"/>
            <a:ext cx="3258274" cy="553998"/>
          </a:xfrm>
          <a:prstGeom prst="rect">
            <a:avLst/>
          </a:prstGeom>
        </p:spPr>
        <p:txBody>
          <a:bodyPr wrap="square">
            <a:spAutoFit/>
          </a:bodyPr>
          <a:lstStyle/>
          <a:p>
            <a:r>
              <a:rPr lang="en-US" sz="1000" b="1" dirty="0">
                <a:solidFill>
                  <a:srgbClr val="000000"/>
                </a:solidFill>
                <a:latin typeface="Helvetica" panose="020B0604020202020204" pitchFamily="34" charset="0"/>
              </a:rPr>
              <a:t>The 'Add Hotels / “Add Car” to this trip' checkbox will enable you to search for hotels/ cars while we search for flights, saving a few precious minutes.</a:t>
            </a:r>
            <a:endParaRPr lang="en-GB" sz="1000" dirty="0"/>
          </a:p>
        </p:txBody>
      </p:sp>
      <p:pic>
        <p:nvPicPr>
          <p:cNvPr id="12" name="Picture 11">
            <a:extLst>
              <a:ext uri="{FF2B5EF4-FFF2-40B4-BE49-F238E27FC236}">
                <a16:creationId xmlns:a16="http://schemas.microsoft.com/office/drawing/2014/main" id="{AFDDF955-FE8D-40F8-84CE-69AE307298E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09494" y="1186661"/>
            <a:ext cx="7477939" cy="3576405"/>
          </a:xfrm>
          <a:prstGeom prst="rect">
            <a:avLst/>
          </a:prstGeom>
        </p:spPr>
      </p:pic>
      <p:sp>
        <p:nvSpPr>
          <p:cNvPr id="18" name="TextBox 17">
            <a:extLst>
              <a:ext uri="{FF2B5EF4-FFF2-40B4-BE49-F238E27FC236}">
                <a16:creationId xmlns:a16="http://schemas.microsoft.com/office/drawing/2014/main" id="{F61B5FA1-9C43-4557-AEE3-7DF39802CC85}"/>
              </a:ext>
            </a:extLst>
          </p:cNvPr>
          <p:cNvSpPr txBox="1"/>
          <p:nvPr/>
        </p:nvSpPr>
        <p:spPr>
          <a:xfrm>
            <a:off x="8287433" y="3064788"/>
            <a:ext cx="1069122" cy="646331"/>
          </a:xfrm>
          <a:prstGeom prst="rect">
            <a:avLst/>
          </a:prstGeom>
          <a:noFill/>
          <a:ln w="57150">
            <a:solidFill>
              <a:srgbClr val="0070C0"/>
            </a:solidFill>
          </a:ln>
        </p:spPr>
        <p:txBody>
          <a:bodyPr wrap="square" rtlCol="0">
            <a:spAutoFit/>
          </a:bodyPr>
          <a:lstStyle/>
          <a:p>
            <a:r>
              <a:rPr lang="en-US" sz="1200"/>
              <a:t>Search for all products at once</a:t>
            </a:r>
            <a:endParaRPr lang="en-GB" sz="1200"/>
          </a:p>
        </p:txBody>
      </p:sp>
      <p:cxnSp>
        <p:nvCxnSpPr>
          <p:cNvPr id="21" name="Straight Arrow Connector 20">
            <a:extLst>
              <a:ext uri="{FF2B5EF4-FFF2-40B4-BE49-F238E27FC236}">
                <a16:creationId xmlns:a16="http://schemas.microsoft.com/office/drawing/2014/main" id="{7A864487-9726-49E1-B271-3ACE9604C0D9}"/>
              </a:ext>
            </a:extLst>
          </p:cNvPr>
          <p:cNvCxnSpPr>
            <a:cxnSpLocks/>
          </p:cNvCxnSpPr>
          <p:nvPr/>
        </p:nvCxnSpPr>
        <p:spPr>
          <a:xfrm flipH="1">
            <a:off x="3403600" y="3259667"/>
            <a:ext cx="4883833" cy="770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BCE6C07-C325-4305-BB7C-2DCF9C17AEDC}"/>
              </a:ext>
            </a:extLst>
          </p:cNvPr>
          <p:cNvCxnSpPr>
            <a:cxnSpLocks/>
          </p:cNvCxnSpPr>
          <p:nvPr/>
        </p:nvCxnSpPr>
        <p:spPr>
          <a:xfrm flipH="1" flipV="1">
            <a:off x="3742267" y="4534892"/>
            <a:ext cx="550333" cy="346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41B29F0-F749-4A3C-AEFD-969458330FF4}"/>
              </a:ext>
            </a:extLst>
          </p:cNvPr>
          <p:cNvCxnSpPr>
            <a:cxnSpLocks/>
            <a:stCxn id="18" idx="1"/>
          </p:cNvCxnSpPr>
          <p:nvPr/>
        </p:nvCxnSpPr>
        <p:spPr>
          <a:xfrm flipH="1">
            <a:off x="4394200" y="3387954"/>
            <a:ext cx="3893233" cy="6423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0D6D832-3848-4A3E-AA1A-46970A49F027}"/>
              </a:ext>
            </a:extLst>
          </p:cNvPr>
          <p:cNvCxnSpPr>
            <a:cxnSpLocks/>
          </p:cNvCxnSpPr>
          <p:nvPr/>
        </p:nvCxnSpPr>
        <p:spPr>
          <a:xfrm flipV="1">
            <a:off x="2661092" y="4534892"/>
            <a:ext cx="289451" cy="370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FD961E4-F26B-41DC-A788-B7C25892AC84}"/>
              </a:ext>
            </a:extLst>
          </p:cNvPr>
          <p:cNvSpPr txBox="1"/>
          <p:nvPr/>
        </p:nvSpPr>
        <p:spPr>
          <a:xfrm>
            <a:off x="1968248" y="4910360"/>
            <a:ext cx="2114549" cy="276999"/>
          </a:xfrm>
          <a:prstGeom prst="rect">
            <a:avLst/>
          </a:prstGeom>
          <a:noFill/>
        </p:spPr>
        <p:txBody>
          <a:bodyPr wrap="square" rtlCol="0">
            <a:spAutoFit/>
          </a:bodyPr>
          <a:lstStyle/>
          <a:p>
            <a:r>
              <a:rPr lang="en-US" sz="1200" dirty="0"/>
              <a:t>Add Traveler(s) now or later</a:t>
            </a:r>
            <a:endParaRPr lang="en-GB" sz="1200" dirty="0"/>
          </a:p>
        </p:txBody>
      </p:sp>
      <p:sp>
        <p:nvSpPr>
          <p:cNvPr id="37" name="TextBox 36">
            <a:extLst>
              <a:ext uri="{FF2B5EF4-FFF2-40B4-BE49-F238E27FC236}">
                <a16:creationId xmlns:a16="http://schemas.microsoft.com/office/drawing/2014/main" id="{E6AEAEF6-9DEB-E413-316A-836016FEBB61}"/>
              </a:ext>
            </a:extLst>
          </p:cNvPr>
          <p:cNvSpPr txBox="1"/>
          <p:nvPr/>
        </p:nvSpPr>
        <p:spPr>
          <a:xfrm>
            <a:off x="3981451" y="4939448"/>
            <a:ext cx="2114549" cy="461665"/>
          </a:xfrm>
          <a:prstGeom prst="rect">
            <a:avLst/>
          </a:prstGeom>
          <a:noFill/>
        </p:spPr>
        <p:txBody>
          <a:bodyPr wrap="square" rtlCol="0">
            <a:spAutoFit/>
          </a:bodyPr>
          <a:lstStyle/>
          <a:p>
            <a:r>
              <a:rPr lang="en-US" sz="1200" dirty="0"/>
              <a:t>Add me if you are the person travelling.</a:t>
            </a:r>
            <a:endParaRPr lang="en-GB" sz="1200" dirty="0"/>
          </a:p>
        </p:txBody>
      </p:sp>
      <p:cxnSp>
        <p:nvCxnSpPr>
          <p:cNvPr id="44" name="Straight Arrow Connector 43">
            <a:extLst>
              <a:ext uri="{FF2B5EF4-FFF2-40B4-BE49-F238E27FC236}">
                <a16:creationId xmlns:a16="http://schemas.microsoft.com/office/drawing/2014/main" id="{E6D3D170-A686-FA5A-D306-2E4A850E9039}"/>
              </a:ext>
            </a:extLst>
          </p:cNvPr>
          <p:cNvCxnSpPr>
            <a:cxnSpLocks/>
          </p:cNvCxnSpPr>
          <p:nvPr/>
        </p:nvCxnSpPr>
        <p:spPr>
          <a:xfrm>
            <a:off x="166506" y="4848587"/>
            <a:ext cx="610896" cy="8415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B41F2BEC-84C2-4C14-09F9-A6D40AE13E18}"/>
              </a:ext>
            </a:extLst>
          </p:cNvPr>
          <p:cNvPicPr>
            <a:picLocks noChangeAspect="1"/>
          </p:cNvPicPr>
          <p:nvPr/>
        </p:nvPicPr>
        <p:blipFill>
          <a:blip r:embed="rId3">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3814809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DC2170-3234-4DA1-AA41-3A8A06576FFC}"/>
              </a:ext>
            </a:extLst>
          </p:cNvPr>
          <p:cNvSpPr txBox="1"/>
          <p:nvPr/>
        </p:nvSpPr>
        <p:spPr>
          <a:xfrm>
            <a:off x="231252" y="353992"/>
            <a:ext cx="3970116" cy="276999"/>
          </a:xfrm>
          <a:prstGeom prst="rect">
            <a:avLst/>
          </a:prstGeom>
          <a:noFill/>
        </p:spPr>
        <p:txBody>
          <a:bodyPr wrap="square" rtlCol="0">
            <a:spAutoFit/>
          </a:bodyPr>
          <a:lstStyle/>
          <a:p>
            <a:endParaRPr lang="en-GB" sz="1200"/>
          </a:p>
        </p:txBody>
      </p:sp>
      <p:pic>
        <p:nvPicPr>
          <p:cNvPr id="2" name="Picture 1">
            <a:extLst>
              <a:ext uri="{FF2B5EF4-FFF2-40B4-BE49-F238E27FC236}">
                <a16:creationId xmlns:a16="http://schemas.microsoft.com/office/drawing/2014/main" id="{E5D6C59C-5B48-4047-B942-51A9DF97D8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31655" y="1072876"/>
            <a:ext cx="7469345" cy="4556352"/>
          </a:xfrm>
          <a:prstGeom prst="rect">
            <a:avLst/>
          </a:prstGeom>
        </p:spPr>
      </p:pic>
      <p:sp>
        <p:nvSpPr>
          <p:cNvPr id="6" name="TextBox 5">
            <a:extLst>
              <a:ext uri="{FF2B5EF4-FFF2-40B4-BE49-F238E27FC236}">
                <a16:creationId xmlns:a16="http://schemas.microsoft.com/office/drawing/2014/main" id="{71383CD0-9746-49C7-8B0F-1DBC92283BCC}"/>
              </a:ext>
            </a:extLst>
          </p:cNvPr>
          <p:cNvSpPr txBox="1"/>
          <p:nvPr/>
        </p:nvSpPr>
        <p:spPr>
          <a:xfrm>
            <a:off x="531655" y="353992"/>
            <a:ext cx="3970116" cy="584775"/>
          </a:xfrm>
          <a:prstGeom prst="rect">
            <a:avLst/>
          </a:prstGeom>
          <a:noFill/>
        </p:spPr>
        <p:txBody>
          <a:bodyPr wrap="square" rtlCol="0">
            <a:spAutoFit/>
          </a:bodyPr>
          <a:lstStyle/>
          <a:p>
            <a:r>
              <a:rPr lang="en-US" sz="3200"/>
              <a:t>Complete Trip Search</a:t>
            </a:r>
            <a:endParaRPr lang="en-GB" sz="1200"/>
          </a:p>
        </p:txBody>
      </p:sp>
      <p:cxnSp>
        <p:nvCxnSpPr>
          <p:cNvPr id="7" name="Straight Arrow Connector 6">
            <a:extLst>
              <a:ext uri="{FF2B5EF4-FFF2-40B4-BE49-F238E27FC236}">
                <a16:creationId xmlns:a16="http://schemas.microsoft.com/office/drawing/2014/main" id="{7F277D31-B806-4D69-BED6-3040D22DF8C4}"/>
              </a:ext>
            </a:extLst>
          </p:cNvPr>
          <p:cNvCxnSpPr/>
          <p:nvPr/>
        </p:nvCxnSpPr>
        <p:spPr>
          <a:xfrm>
            <a:off x="1949244" y="3355896"/>
            <a:ext cx="6376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3F5B9BB-5533-4972-9C66-DBBD49725C08}"/>
              </a:ext>
            </a:extLst>
          </p:cNvPr>
          <p:cNvSpPr txBox="1"/>
          <p:nvPr/>
        </p:nvSpPr>
        <p:spPr>
          <a:xfrm>
            <a:off x="1786531" y="3429000"/>
            <a:ext cx="1104406" cy="646331"/>
          </a:xfrm>
          <a:prstGeom prst="rect">
            <a:avLst/>
          </a:prstGeom>
          <a:noFill/>
        </p:spPr>
        <p:txBody>
          <a:bodyPr wrap="square" rtlCol="0">
            <a:spAutoFit/>
          </a:bodyPr>
          <a:lstStyle/>
          <a:p>
            <a:r>
              <a:rPr lang="en-US" sz="1200" dirty="0"/>
              <a:t>Use filters to narrow your</a:t>
            </a:r>
          </a:p>
          <a:p>
            <a:r>
              <a:rPr lang="en-US" sz="1200" dirty="0"/>
              <a:t>search results</a:t>
            </a:r>
            <a:endParaRPr lang="en-GB" sz="1200" dirty="0"/>
          </a:p>
        </p:txBody>
      </p:sp>
      <p:sp>
        <p:nvSpPr>
          <p:cNvPr id="15" name="TextBox 14">
            <a:extLst>
              <a:ext uri="{FF2B5EF4-FFF2-40B4-BE49-F238E27FC236}">
                <a16:creationId xmlns:a16="http://schemas.microsoft.com/office/drawing/2014/main" id="{D5B66A41-D319-4A33-ABA6-26628C295CAA}"/>
              </a:ext>
            </a:extLst>
          </p:cNvPr>
          <p:cNvSpPr txBox="1"/>
          <p:nvPr/>
        </p:nvSpPr>
        <p:spPr>
          <a:xfrm>
            <a:off x="7727488" y="3604240"/>
            <a:ext cx="1609580" cy="646331"/>
          </a:xfrm>
          <a:prstGeom prst="rect">
            <a:avLst/>
          </a:prstGeom>
          <a:noFill/>
        </p:spPr>
        <p:txBody>
          <a:bodyPr wrap="square" rtlCol="0">
            <a:spAutoFit/>
          </a:bodyPr>
          <a:lstStyle/>
          <a:p>
            <a:r>
              <a:rPr lang="en-US" sz="1200" dirty="0"/>
              <a:t>Lowest fares are shown which often </a:t>
            </a:r>
            <a:r>
              <a:rPr lang="en-US" sz="1200" b="1" dirty="0"/>
              <a:t>exclude hold baggage</a:t>
            </a:r>
            <a:r>
              <a:rPr lang="en-US" sz="1200" dirty="0"/>
              <a:t>.</a:t>
            </a:r>
          </a:p>
        </p:txBody>
      </p:sp>
      <p:sp>
        <p:nvSpPr>
          <p:cNvPr id="17" name="TextBox 16">
            <a:extLst>
              <a:ext uri="{FF2B5EF4-FFF2-40B4-BE49-F238E27FC236}">
                <a16:creationId xmlns:a16="http://schemas.microsoft.com/office/drawing/2014/main" id="{A7DE5852-C03D-4C23-9D17-10BFB55540B5}"/>
              </a:ext>
            </a:extLst>
          </p:cNvPr>
          <p:cNvSpPr txBox="1"/>
          <p:nvPr/>
        </p:nvSpPr>
        <p:spPr>
          <a:xfrm>
            <a:off x="8733661" y="1143979"/>
            <a:ext cx="3394890" cy="2031325"/>
          </a:xfrm>
          <a:prstGeom prst="rect">
            <a:avLst/>
          </a:prstGeom>
          <a:noFill/>
          <a:ln w="38100">
            <a:solidFill>
              <a:srgbClr val="0070C0"/>
            </a:solidFill>
          </a:ln>
        </p:spPr>
        <p:txBody>
          <a:bodyPr wrap="square" rtlCol="0">
            <a:spAutoFit/>
          </a:bodyPr>
          <a:lstStyle/>
          <a:p>
            <a:r>
              <a:rPr lang="en-US" dirty="0"/>
              <a:t>To </a:t>
            </a:r>
            <a:r>
              <a:rPr lang="en-US" b="1" dirty="0"/>
              <a:t>book</a:t>
            </a:r>
            <a:r>
              <a:rPr lang="en-US" dirty="0"/>
              <a:t> a flight ‘</a:t>
            </a:r>
            <a:r>
              <a:rPr lang="en-US" b="1" dirty="0">
                <a:solidFill>
                  <a:srgbClr val="00B0F0"/>
                </a:solidFill>
              </a:rPr>
              <a:t>Select flight</a:t>
            </a:r>
            <a:r>
              <a:rPr lang="en-US" dirty="0"/>
              <a:t>’</a:t>
            </a:r>
          </a:p>
          <a:p>
            <a:r>
              <a:rPr lang="en-US" dirty="0"/>
              <a:t>A pop-up pricing options box will appear select the fare from the options. “NOBAG” for no CHECK-IN luggage or “PLUS” to include 1piece-23kg of check-in luggage etc. Then “Add to trip”</a:t>
            </a:r>
            <a:endParaRPr lang="en-GB" dirty="0"/>
          </a:p>
        </p:txBody>
      </p:sp>
      <p:cxnSp>
        <p:nvCxnSpPr>
          <p:cNvPr id="18" name="Straight Arrow Connector 17">
            <a:extLst>
              <a:ext uri="{FF2B5EF4-FFF2-40B4-BE49-F238E27FC236}">
                <a16:creationId xmlns:a16="http://schemas.microsoft.com/office/drawing/2014/main" id="{530CBD80-B412-4B29-B05C-07224DA2576B}"/>
              </a:ext>
            </a:extLst>
          </p:cNvPr>
          <p:cNvCxnSpPr>
            <a:cxnSpLocks/>
          </p:cNvCxnSpPr>
          <p:nvPr/>
        </p:nvCxnSpPr>
        <p:spPr>
          <a:xfrm flipH="1">
            <a:off x="7476067" y="3014133"/>
            <a:ext cx="346895" cy="14901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5B88527-EC11-46B3-A545-8762A9063DB2}"/>
              </a:ext>
            </a:extLst>
          </p:cNvPr>
          <p:cNvCxnSpPr>
            <a:cxnSpLocks/>
            <a:stCxn id="15" idx="1"/>
          </p:cNvCxnSpPr>
          <p:nvPr/>
        </p:nvCxnSpPr>
        <p:spPr>
          <a:xfrm flipH="1">
            <a:off x="6743406" y="3927406"/>
            <a:ext cx="984082" cy="1560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2265F81-85B9-4632-8200-CF093F6B8590}"/>
              </a:ext>
            </a:extLst>
          </p:cNvPr>
          <p:cNvCxnSpPr>
            <a:cxnSpLocks/>
          </p:cNvCxnSpPr>
          <p:nvPr/>
        </p:nvCxnSpPr>
        <p:spPr>
          <a:xfrm flipH="1" flipV="1">
            <a:off x="6286828" y="4899820"/>
            <a:ext cx="817794" cy="10928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69C7E2C-7E07-4E7D-B4C3-9C3312B51B7D}"/>
              </a:ext>
            </a:extLst>
          </p:cNvPr>
          <p:cNvSpPr txBox="1"/>
          <p:nvPr/>
        </p:nvSpPr>
        <p:spPr>
          <a:xfrm>
            <a:off x="6481818" y="6049953"/>
            <a:ext cx="2189748" cy="461665"/>
          </a:xfrm>
          <a:prstGeom prst="rect">
            <a:avLst/>
          </a:prstGeom>
          <a:noFill/>
        </p:spPr>
        <p:txBody>
          <a:bodyPr wrap="square" rtlCol="0">
            <a:spAutoFit/>
          </a:bodyPr>
          <a:lstStyle/>
          <a:p>
            <a:r>
              <a:rPr lang="en-US" sz="1200" dirty="0"/>
              <a:t>Expand to full flight details, select seats and view fare rules.</a:t>
            </a:r>
            <a:endParaRPr lang="en-GB" sz="1200" dirty="0"/>
          </a:p>
        </p:txBody>
      </p:sp>
      <p:sp>
        <p:nvSpPr>
          <p:cNvPr id="43" name="TextBox 42">
            <a:extLst>
              <a:ext uri="{FF2B5EF4-FFF2-40B4-BE49-F238E27FC236}">
                <a16:creationId xmlns:a16="http://schemas.microsoft.com/office/drawing/2014/main" id="{C351F5B2-6716-42C8-BA99-1292FFC5A4B7}"/>
              </a:ext>
            </a:extLst>
          </p:cNvPr>
          <p:cNvSpPr txBox="1"/>
          <p:nvPr/>
        </p:nvSpPr>
        <p:spPr>
          <a:xfrm>
            <a:off x="5921588" y="492491"/>
            <a:ext cx="1768643" cy="461665"/>
          </a:xfrm>
          <a:prstGeom prst="rect">
            <a:avLst/>
          </a:prstGeom>
          <a:noFill/>
        </p:spPr>
        <p:txBody>
          <a:bodyPr wrap="square" rtlCol="0">
            <a:spAutoFit/>
          </a:bodyPr>
          <a:lstStyle/>
          <a:p>
            <a:r>
              <a:rPr lang="en-US" sz="1200" dirty="0"/>
              <a:t>Fare Matrix (click on the airline to filter)</a:t>
            </a:r>
            <a:endParaRPr lang="en-GB" sz="1200" dirty="0"/>
          </a:p>
        </p:txBody>
      </p:sp>
      <p:cxnSp>
        <p:nvCxnSpPr>
          <p:cNvPr id="45" name="Straight Arrow Connector 44">
            <a:extLst>
              <a:ext uri="{FF2B5EF4-FFF2-40B4-BE49-F238E27FC236}">
                <a16:creationId xmlns:a16="http://schemas.microsoft.com/office/drawing/2014/main" id="{8861478F-FDA7-4BAC-B9E6-C900DEE3191D}"/>
              </a:ext>
            </a:extLst>
          </p:cNvPr>
          <p:cNvCxnSpPr/>
          <p:nvPr/>
        </p:nvCxnSpPr>
        <p:spPr>
          <a:xfrm flipH="1">
            <a:off x="5734162" y="938767"/>
            <a:ext cx="538568" cy="12433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60AE1F2-9085-04B4-4821-6FE306EE7C38}"/>
              </a:ext>
            </a:extLst>
          </p:cNvPr>
          <p:cNvCxnSpPr>
            <a:cxnSpLocks/>
          </p:cNvCxnSpPr>
          <p:nvPr/>
        </p:nvCxnSpPr>
        <p:spPr>
          <a:xfrm flipH="1" flipV="1">
            <a:off x="6629400" y="4915648"/>
            <a:ext cx="653756" cy="10770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ED31274-BC9C-DC30-1717-8E41D9253DDC}"/>
              </a:ext>
            </a:extLst>
          </p:cNvPr>
          <p:cNvCxnSpPr>
            <a:cxnSpLocks/>
            <a:stCxn id="42" idx="0"/>
          </p:cNvCxnSpPr>
          <p:nvPr/>
        </p:nvCxnSpPr>
        <p:spPr>
          <a:xfrm flipH="1" flipV="1">
            <a:off x="6843307" y="4899820"/>
            <a:ext cx="733385" cy="11501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3A4080A-2EB1-7221-C2D5-8A6922E578F3}"/>
              </a:ext>
            </a:extLst>
          </p:cNvPr>
          <p:cNvCxnSpPr>
            <a:cxnSpLocks/>
          </p:cNvCxnSpPr>
          <p:nvPr/>
        </p:nvCxnSpPr>
        <p:spPr>
          <a:xfrm flipV="1">
            <a:off x="10122904" y="3199181"/>
            <a:ext cx="0" cy="1612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82CFB379-6B53-5B7C-FB52-6BA62FD28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7068" y="3429000"/>
            <a:ext cx="2623680" cy="3171398"/>
          </a:xfrm>
          <a:prstGeom prst="rect">
            <a:avLst/>
          </a:prstGeom>
        </p:spPr>
      </p:pic>
      <p:cxnSp>
        <p:nvCxnSpPr>
          <p:cNvPr id="49" name="Straight Arrow Connector 48">
            <a:extLst>
              <a:ext uri="{FF2B5EF4-FFF2-40B4-BE49-F238E27FC236}">
                <a16:creationId xmlns:a16="http://schemas.microsoft.com/office/drawing/2014/main" id="{A5D97604-18A7-64CF-95C7-C0A0EB8FF747}"/>
              </a:ext>
            </a:extLst>
          </p:cNvPr>
          <p:cNvCxnSpPr>
            <a:cxnSpLocks/>
          </p:cNvCxnSpPr>
          <p:nvPr/>
        </p:nvCxnSpPr>
        <p:spPr>
          <a:xfrm flipV="1">
            <a:off x="7822962" y="2202567"/>
            <a:ext cx="709316" cy="811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E1028C51-BD80-A9EA-9F6D-30446B1ECFA6}"/>
              </a:ext>
            </a:extLst>
          </p:cNvPr>
          <p:cNvSpPr/>
          <p:nvPr/>
        </p:nvSpPr>
        <p:spPr>
          <a:xfrm>
            <a:off x="9337068" y="3429000"/>
            <a:ext cx="2623679" cy="3082618"/>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8" name="Picture 57">
            <a:extLst>
              <a:ext uri="{FF2B5EF4-FFF2-40B4-BE49-F238E27FC236}">
                <a16:creationId xmlns:a16="http://schemas.microsoft.com/office/drawing/2014/main" id="{919F3DE5-1E55-D50E-8C0D-156A2031240C}"/>
              </a:ext>
            </a:extLst>
          </p:cNvPr>
          <p:cNvPicPr>
            <a:picLocks noChangeAspect="1"/>
          </p:cNvPicPr>
          <p:nvPr/>
        </p:nvPicPr>
        <p:blipFill>
          <a:blip r:embed="rId4">
            <a:extLst>
              <a:ext uri="{28A0092B-C50C-407E-A947-70E740481C1C}">
                <a14:useLocalDpi xmlns:a14="http://schemas.microsoft.com/office/drawing/2010/main" val="0"/>
              </a:ext>
            </a:extLst>
          </a:blip>
          <a:srcRect r="3383" b="1"/>
          <a:stretch>
            <a:fillRect/>
          </a:stretch>
        </p:blipFill>
        <p:spPr>
          <a:xfrm>
            <a:off x="10647680" y="-6910"/>
            <a:ext cx="1544320" cy="1057397"/>
          </a:xfrm>
          <a:prstGeom prst="rect">
            <a:avLst/>
          </a:prstGeom>
        </p:spPr>
      </p:pic>
    </p:spTree>
    <p:extLst>
      <p:ext uri="{BB962C8B-B14F-4D97-AF65-F5344CB8AC3E}">
        <p14:creationId xmlns:p14="http://schemas.microsoft.com/office/powerpoint/2010/main" val="4007312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B042FDCD45A4FBE9B288C4A5F7A6C" ma:contentTypeVersion="13" ma:contentTypeDescription="Create a new document." ma:contentTypeScope="" ma:versionID="0f79175117a197e40494d6d54605c5e0">
  <xsd:schema xmlns:xsd="http://www.w3.org/2001/XMLSchema" xmlns:xs="http://www.w3.org/2001/XMLSchema" xmlns:p="http://schemas.microsoft.com/office/2006/metadata/properties" xmlns:ns2="72fadf20-a158-43d0-8c7d-18e72336c21f" xmlns:ns3="a34aeb44-a25d-4a47-bca3-b312fe91ae80" targetNamespace="http://schemas.microsoft.com/office/2006/metadata/properties" ma:root="true" ma:fieldsID="9b81c2bf9677fbb605564ab05cc1b985" ns2:_="" ns3:_="">
    <xsd:import namespace="72fadf20-a158-43d0-8c7d-18e72336c21f"/>
    <xsd:import namespace="a34aeb44-a25d-4a47-bca3-b312fe91ae8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adf20-a158-43d0-8c7d-18e72336c2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5b8cb02-189c-408c-9663-b4f5253513b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34aeb44-a25d-4a47-bca3-b312fe91ae8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61c231b-29bc-41df-be68-531cc5dd1c4f}" ma:internalName="TaxCatchAll" ma:showField="CatchAllData" ma:web="a34aeb44-a25d-4a47-bca3-b312fe91ae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34aeb44-a25d-4a47-bca3-b312fe91ae80" xsi:nil="true"/>
    <lcf76f155ced4ddcb4097134ff3c332f xmlns="72fadf20-a158-43d0-8c7d-18e72336c21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AE34EC-9002-4CD1-81C9-E605000E9F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fadf20-a158-43d0-8c7d-18e72336c21f"/>
    <ds:schemaRef ds:uri="a34aeb44-a25d-4a47-bca3-b312fe91ae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CC309BA-AB07-499B-A050-CD5AF32DCB50}">
  <ds:schemaRefs>
    <ds:schemaRef ds:uri="http://www.w3.org/XML/1998/namespace"/>
    <ds:schemaRef ds:uri="http://purl.org/dc/elements/1.1/"/>
    <ds:schemaRef ds:uri="a34aeb44-a25d-4a47-bca3-b312fe91ae80"/>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72fadf20-a158-43d0-8c7d-18e72336c21f"/>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08AC9910-4957-4CB2-AF15-3611D79A67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792</TotalTime>
  <Words>3204</Words>
  <Application>Microsoft Office PowerPoint</Application>
  <PresentationFormat>Widescreen</PresentationFormat>
  <Paragraphs>331</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Google Sans</vt:lpstr>
      <vt:lpstr>Helvetica</vt:lpstr>
      <vt:lpstr>Times New Roman</vt:lpstr>
      <vt:lpstr>Office Theme</vt:lpstr>
      <vt:lpstr>PowerPoint Presentation</vt:lpstr>
      <vt:lpstr>PowerPoint Presentation</vt:lpstr>
      <vt:lpstr>PowerPoint Presentation</vt:lpstr>
      <vt:lpstr>User Profile Settings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Redirect for Approval:</vt:lpstr>
      <vt:lpstr>PowerPoint Presentation</vt:lpstr>
      <vt:lpstr>PowerPoint Presentation</vt:lpstr>
      <vt:lpstr>PowerPoint Presentation</vt:lpstr>
      <vt:lpstr>Booking Confirmed.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Best Practice</vt:lpstr>
      <vt:lpstr>💡Top Tip: Keep Everything Under One Trip Number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Jones</dc:creator>
  <cp:lastModifiedBy>Shelley Reeves</cp:lastModifiedBy>
  <cp:revision>7</cp:revision>
  <dcterms:created xsi:type="dcterms:W3CDTF">2020-05-03T12:54:44Z</dcterms:created>
  <dcterms:modified xsi:type="dcterms:W3CDTF">2026-07-30T14:12:34Z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0x010100AB5B042FDCD45A4FBE9B288C4A5F7A6C</vt:lpwstr>
  </property>
  <property fmtid="{D5CDD505-2E9C-101B-9397-08002B2CF9AE}" pid="3" name="MediaServiceImageTags">
    <vt:lpwstr/>
  </property>
</Properties>
</file>